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5.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33.xml" ContentType="application/vnd.openxmlformats-officedocument.presentationml.notesSlide+xml"/>
  <Override PartName="/ppt/notesSlides/notesSlide43.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4" r:id="rId1"/>
  </p:sldMasterIdLst>
  <p:notesMasterIdLst>
    <p:notesMasterId r:id="rId53"/>
  </p:notesMasterIdLst>
  <p:handoutMasterIdLst>
    <p:handoutMasterId r:id="rId54"/>
  </p:handoutMasterIdLst>
  <p:sldIdLst>
    <p:sldId id="268" r:id="rId2"/>
    <p:sldId id="272" r:id="rId3"/>
    <p:sldId id="257" r:id="rId4"/>
    <p:sldId id="356" r:id="rId5"/>
    <p:sldId id="335" r:id="rId6"/>
    <p:sldId id="368" r:id="rId7"/>
    <p:sldId id="380" r:id="rId8"/>
    <p:sldId id="336" r:id="rId9"/>
    <p:sldId id="383" r:id="rId10"/>
    <p:sldId id="379" r:id="rId11"/>
    <p:sldId id="366" r:id="rId12"/>
    <p:sldId id="374" r:id="rId13"/>
    <p:sldId id="373" r:id="rId14"/>
    <p:sldId id="375" r:id="rId15"/>
    <p:sldId id="376" r:id="rId16"/>
    <p:sldId id="354" r:id="rId17"/>
    <p:sldId id="363" r:id="rId18"/>
    <p:sldId id="329" r:id="rId19"/>
    <p:sldId id="364" r:id="rId20"/>
    <p:sldId id="322" r:id="rId21"/>
    <p:sldId id="372" r:id="rId22"/>
    <p:sldId id="350" r:id="rId23"/>
    <p:sldId id="318" r:id="rId24"/>
    <p:sldId id="378" r:id="rId25"/>
    <p:sldId id="321" r:id="rId26"/>
    <p:sldId id="369" r:id="rId27"/>
    <p:sldId id="353" r:id="rId28"/>
    <p:sldId id="333" r:id="rId29"/>
    <p:sldId id="351" r:id="rId30"/>
    <p:sldId id="371" r:id="rId31"/>
    <p:sldId id="370" r:id="rId32"/>
    <p:sldId id="337" r:id="rId33"/>
    <p:sldId id="347" r:id="rId34"/>
    <p:sldId id="331" r:id="rId35"/>
    <p:sldId id="330" r:id="rId36"/>
    <p:sldId id="346" r:id="rId37"/>
    <p:sldId id="357" r:id="rId38"/>
    <p:sldId id="338" r:id="rId39"/>
    <p:sldId id="358" r:id="rId40"/>
    <p:sldId id="339" r:id="rId41"/>
    <p:sldId id="359" r:id="rId42"/>
    <p:sldId id="274" r:id="rId43"/>
    <p:sldId id="299" r:id="rId44"/>
    <p:sldId id="308" r:id="rId45"/>
    <p:sldId id="309" r:id="rId46"/>
    <p:sldId id="382" r:id="rId47"/>
    <p:sldId id="341" r:id="rId48"/>
    <p:sldId id="381" r:id="rId49"/>
    <p:sldId id="361" r:id="rId50"/>
    <p:sldId id="345" r:id="rId51"/>
    <p:sldId id="360" r:id="rId52"/>
  </p:sldIdLst>
  <p:sldSz cx="20104100" cy="11309350"/>
  <p:notesSz cx="20104100" cy="113093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440">
          <p15:clr>
            <a:srgbClr val="9AA0A6"/>
          </p15:clr>
        </p15:guide>
        <p15:guide id="2" pos="4531">
          <p15:clr>
            <a:srgbClr val="9AA0A6"/>
          </p15:clr>
        </p15:guide>
        <p15:guide id="3" pos="4787">
          <p15:clr>
            <a:srgbClr val="9AA0A6"/>
          </p15:clr>
        </p15:guide>
        <p15:guide id="4" pos="7874">
          <p15:clr>
            <a:srgbClr val="9AA0A6"/>
          </p15:clr>
        </p15:guide>
        <p15:guide id="5" pos="8145">
          <p15:clr>
            <a:srgbClr val="9AA0A6"/>
          </p15:clr>
        </p15:guide>
        <p15:guide id="6" pos="11232">
          <p15:clr>
            <a:srgbClr val="9AA0A6"/>
          </p15:clr>
        </p15:guide>
        <p15:guide id="7" orient="horz" pos="537">
          <p15:clr>
            <a:srgbClr val="9AA0A6"/>
          </p15:clr>
        </p15:guide>
        <p15:guide id="8" orient="horz" pos="1844">
          <p15:clr>
            <a:srgbClr val="9AA0A6"/>
          </p15:clr>
        </p15:guide>
        <p15:guide id="9" orient="horz" pos="5575">
          <p15:clr>
            <a:srgbClr val="9AA0A6"/>
          </p15:clr>
        </p15:guide>
        <p15:guide id="10" pos="6555">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kins, Amanda" initials="PA" lastIdx="4" clrIdx="0">
    <p:extLst>
      <p:ext uri="{19B8F6BF-5375-455C-9EA6-DF929625EA0E}">
        <p15:presenceInfo xmlns:p15="http://schemas.microsoft.com/office/powerpoint/2012/main" userId="S-1-5-21-732908601-1800417992-1848903544-150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BD60"/>
    <a:srgbClr val="E5EDFB"/>
    <a:srgbClr val="70AD47"/>
    <a:srgbClr val="ED7D31"/>
    <a:srgbClr val="FFE699"/>
    <a:srgbClr val="FFC000"/>
    <a:srgbClr val="F4EC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014A0B-475B-4B9F-A1E9-10134EDE19F1}">
  <a:tblStyle styleId="{F7014A0B-475B-4B9F-A1E9-10134EDE19F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2" autoAdjust="0"/>
    <p:restoredTop sz="95293" autoAdjust="0"/>
  </p:normalViewPr>
  <p:slideViewPr>
    <p:cSldViewPr snapToGrid="0">
      <p:cViewPr varScale="1">
        <p:scale>
          <a:sx n="69" d="100"/>
          <a:sy n="69" d="100"/>
        </p:scale>
        <p:origin x="258" y="84"/>
      </p:cViewPr>
      <p:guideLst>
        <p:guide pos="1440"/>
        <p:guide pos="4531"/>
        <p:guide pos="4787"/>
        <p:guide pos="7874"/>
        <p:guide pos="8145"/>
        <p:guide pos="11232"/>
        <p:guide orient="horz" pos="537"/>
        <p:guide orient="horz" pos="1844"/>
        <p:guide orient="horz" pos="5575"/>
        <p:guide pos="655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03F5D-CCFD-48FD-B629-E37D0E633AA9}"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98CD5EC3-7479-4AD1-9146-257D324F2F96}">
      <dgm:prSet phldrT="[Text]"/>
      <dgm:spPr>
        <a:solidFill>
          <a:schemeClr val="tx2"/>
        </a:solidFill>
      </dgm:spPr>
      <dgm:t>
        <a:bodyPr/>
        <a:lstStyle/>
        <a:p>
          <a:r>
            <a:rPr lang="en-US" dirty="0"/>
            <a:t>CENTER ROTATIONS WITH NON-RHPP OR NON-SOUTH CAMPUS TRAINEES</a:t>
          </a:r>
        </a:p>
      </dgm:t>
    </dgm:pt>
    <dgm:pt modelId="{A9E3AEFA-759D-4FD3-8C59-E8AF9762169C}" type="parTrans" cxnId="{D3F10FBF-4A96-4E7C-B746-A36244693F6A}">
      <dgm:prSet/>
      <dgm:spPr/>
      <dgm:t>
        <a:bodyPr/>
        <a:lstStyle/>
        <a:p>
          <a:endParaRPr lang="en-US"/>
        </a:p>
      </dgm:t>
    </dgm:pt>
    <dgm:pt modelId="{3A0E973B-0FF1-4ED6-9737-ECF693C0FB29}" type="sibTrans" cxnId="{D3F10FBF-4A96-4E7C-B746-A36244693F6A}">
      <dgm:prSet/>
      <dgm:spPr/>
      <dgm:t>
        <a:bodyPr/>
        <a:lstStyle/>
        <a:p>
          <a:endParaRPr lang="en-US"/>
        </a:p>
      </dgm:t>
    </dgm:pt>
    <dgm:pt modelId="{857F3835-D5C7-424E-9745-5821A8A88F27}">
      <dgm:prSet phldrT="[Text]"/>
      <dgm:spPr/>
      <dgm:t>
        <a:bodyPr/>
        <a:lstStyle/>
        <a:p>
          <a:r>
            <a:rPr lang="en-US" dirty="0"/>
            <a:t>SOUTH CAMPUS NON-CENTER ROTATIONS</a:t>
          </a:r>
        </a:p>
      </dgm:t>
    </dgm:pt>
    <dgm:pt modelId="{AE22767A-72FB-4D9E-AF8F-1408DB342A6A}" type="parTrans" cxnId="{7405C5E1-B10A-48A5-8E98-7F985ED4C6E1}">
      <dgm:prSet/>
      <dgm:spPr/>
      <dgm:t>
        <a:bodyPr/>
        <a:lstStyle/>
        <a:p>
          <a:endParaRPr lang="en-US"/>
        </a:p>
      </dgm:t>
    </dgm:pt>
    <dgm:pt modelId="{86F35B90-C69B-4FD4-8117-DDAA50FD8140}" type="sibTrans" cxnId="{7405C5E1-B10A-48A5-8E98-7F985ED4C6E1}">
      <dgm:prSet/>
      <dgm:spPr/>
      <dgm:t>
        <a:bodyPr/>
        <a:lstStyle/>
        <a:p>
          <a:endParaRPr lang="en-US"/>
        </a:p>
      </dgm:t>
    </dgm:pt>
    <dgm:pt modelId="{33C1805A-66EA-476E-9D26-098B0CA0719A}">
      <dgm:prSet phldrT="[Text]"/>
      <dgm:spPr>
        <a:solidFill>
          <a:schemeClr val="tx2"/>
        </a:solidFill>
      </dgm:spPr>
      <dgm:t>
        <a:bodyPr/>
        <a:lstStyle/>
        <a:p>
          <a:r>
            <a:rPr lang="en-US" dirty="0"/>
            <a:t>CENTER ROTATIONS WITH RHPP OR SOUTH CAMPUS TRAINEES</a:t>
          </a:r>
        </a:p>
      </dgm:t>
    </dgm:pt>
    <dgm:pt modelId="{2A3634D1-7037-4586-8A9F-CA9A35826719}" type="parTrans" cxnId="{CBC771D0-80C3-4953-98B3-A4B49C8B0AE1}">
      <dgm:prSet/>
      <dgm:spPr/>
      <dgm:t>
        <a:bodyPr/>
        <a:lstStyle/>
        <a:p>
          <a:endParaRPr lang="en-US"/>
        </a:p>
      </dgm:t>
    </dgm:pt>
    <dgm:pt modelId="{5426849E-85C4-4A47-BC75-2D2A50814023}" type="sibTrans" cxnId="{CBC771D0-80C3-4953-98B3-A4B49C8B0AE1}">
      <dgm:prSet/>
      <dgm:spPr/>
      <dgm:t>
        <a:bodyPr/>
        <a:lstStyle/>
        <a:p>
          <a:endParaRPr lang="en-US"/>
        </a:p>
      </dgm:t>
    </dgm:pt>
    <dgm:pt modelId="{283AEB79-2250-4BF0-9749-BE08AAD5F2AF}">
      <dgm:prSet phldrT="[Text]"/>
      <dgm:spPr/>
      <dgm:t>
        <a:bodyPr/>
        <a:lstStyle/>
        <a:p>
          <a:r>
            <a:rPr lang="en-US" dirty="0"/>
            <a:t>ALL REPORTED CLINICAL ROTATIONS</a:t>
          </a:r>
        </a:p>
      </dgm:t>
    </dgm:pt>
    <dgm:pt modelId="{27E139FA-F1CE-45BB-BF29-D2C992F94C74}" type="parTrans" cxnId="{0B6FEDAB-7FC8-4E99-B8D6-32EEA2EBEB68}">
      <dgm:prSet/>
      <dgm:spPr/>
      <dgm:t>
        <a:bodyPr/>
        <a:lstStyle/>
        <a:p>
          <a:endParaRPr lang="en-US"/>
        </a:p>
      </dgm:t>
    </dgm:pt>
    <dgm:pt modelId="{B5947572-2ABB-4F6A-BD15-6B37E071CD51}" type="sibTrans" cxnId="{0B6FEDAB-7FC8-4E99-B8D6-32EEA2EBEB68}">
      <dgm:prSet/>
      <dgm:spPr/>
      <dgm:t>
        <a:bodyPr/>
        <a:lstStyle/>
        <a:p>
          <a:endParaRPr lang="en-US"/>
        </a:p>
      </dgm:t>
    </dgm:pt>
    <dgm:pt modelId="{F8C35F87-EBB4-4C18-94F9-CA7B329E7A10}" type="pres">
      <dgm:prSet presAssocID="{0E903F5D-CCFD-48FD-B629-E37D0E633AA9}" presName="Name0" presStyleCnt="0">
        <dgm:presLayoutVars>
          <dgm:chMax val="4"/>
          <dgm:resizeHandles val="exact"/>
        </dgm:presLayoutVars>
      </dgm:prSet>
      <dgm:spPr/>
    </dgm:pt>
    <dgm:pt modelId="{987A9CE5-60BE-4D97-B21E-E0FA54D5A836}" type="pres">
      <dgm:prSet presAssocID="{0E903F5D-CCFD-48FD-B629-E37D0E633AA9}" presName="ellipse" presStyleLbl="trBgShp" presStyleIdx="0" presStyleCnt="1" custLinFactNeighborX="4584" custLinFactNeighborY="12183"/>
      <dgm:spPr/>
    </dgm:pt>
    <dgm:pt modelId="{FC7E42FD-AAE2-4D1A-9419-A1D8F56A3E13}" type="pres">
      <dgm:prSet presAssocID="{0E903F5D-CCFD-48FD-B629-E37D0E633AA9}" presName="arrow1" presStyleLbl="fgShp" presStyleIdx="0" presStyleCnt="1"/>
      <dgm:spPr>
        <a:solidFill>
          <a:srgbClr val="7030A0"/>
        </a:solidFill>
      </dgm:spPr>
    </dgm:pt>
    <dgm:pt modelId="{511ADC82-B7A1-4D19-8739-8BA61DE943A3}" type="pres">
      <dgm:prSet presAssocID="{0E903F5D-CCFD-48FD-B629-E37D0E633AA9}" presName="rectangle" presStyleLbl="revTx" presStyleIdx="0" presStyleCnt="1">
        <dgm:presLayoutVars>
          <dgm:bulletEnabled val="1"/>
        </dgm:presLayoutVars>
      </dgm:prSet>
      <dgm:spPr/>
    </dgm:pt>
    <dgm:pt modelId="{463F0D00-2F08-472D-8B2E-3603BE4BAFCF}" type="pres">
      <dgm:prSet presAssocID="{857F3835-D5C7-424E-9745-5821A8A88F27}" presName="item1" presStyleLbl="node1" presStyleIdx="0" presStyleCnt="3" custLinFactY="-26538" custLinFactNeighborX="-68972" custLinFactNeighborY="-100000">
        <dgm:presLayoutVars>
          <dgm:bulletEnabled val="1"/>
        </dgm:presLayoutVars>
      </dgm:prSet>
      <dgm:spPr/>
    </dgm:pt>
    <dgm:pt modelId="{35B1DC38-B07F-44B5-9546-E772FAA746D2}" type="pres">
      <dgm:prSet presAssocID="{33C1805A-66EA-476E-9D26-098B0CA0719A}" presName="item2" presStyleLbl="node1" presStyleIdx="1" presStyleCnt="3" custScaleX="80277" custScaleY="75046" custLinFactNeighborX="17379" custLinFactNeighborY="52680">
        <dgm:presLayoutVars>
          <dgm:bulletEnabled val="1"/>
        </dgm:presLayoutVars>
      </dgm:prSet>
      <dgm:spPr/>
    </dgm:pt>
    <dgm:pt modelId="{C5CA412A-AF1C-4407-B043-6F00B12E7933}" type="pres">
      <dgm:prSet presAssocID="{283AEB79-2250-4BF0-9749-BE08AAD5F2AF}" presName="item3" presStyleLbl="node1" presStyleIdx="2" presStyleCnt="3" custScaleX="99068" custScaleY="101134" custLinFactNeighborX="29629" custLinFactNeighborY="-28006">
        <dgm:presLayoutVars>
          <dgm:bulletEnabled val="1"/>
        </dgm:presLayoutVars>
      </dgm:prSet>
      <dgm:spPr/>
    </dgm:pt>
    <dgm:pt modelId="{E4508861-F3D8-4EB7-89B5-D8FEFE7B6064}" type="pres">
      <dgm:prSet presAssocID="{0E903F5D-CCFD-48FD-B629-E37D0E633AA9}" presName="funnel" presStyleLbl="trAlignAcc1" presStyleIdx="0" presStyleCnt="1" custScaleX="126339" custLinFactNeighborX="278" custLinFactNeighborY="7245"/>
      <dgm:spPr/>
    </dgm:pt>
  </dgm:ptLst>
  <dgm:cxnLst>
    <dgm:cxn modelId="{BC3EE508-E058-4AF5-9ADC-72D9434018CA}" type="presOf" srcId="{857F3835-D5C7-424E-9745-5821A8A88F27}" destId="{35B1DC38-B07F-44B5-9546-E772FAA746D2}" srcOrd="0" destOrd="0" presId="urn:microsoft.com/office/officeart/2005/8/layout/funnel1"/>
    <dgm:cxn modelId="{61ED3642-5A53-450A-AE0A-0126F179FEAD}" type="presOf" srcId="{283AEB79-2250-4BF0-9749-BE08AAD5F2AF}" destId="{511ADC82-B7A1-4D19-8739-8BA61DE943A3}" srcOrd="0" destOrd="0" presId="urn:microsoft.com/office/officeart/2005/8/layout/funnel1"/>
    <dgm:cxn modelId="{0B6FEDAB-7FC8-4E99-B8D6-32EEA2EBEB68}" srcId="{0E903F5D-CCFD-48FD-B629-E37D0E633AA9}" destId="{283AEB79-2250-4BF0-9749-BE08AAD5F2AF}" srcOrd="3" destOrd="0" parTransId="{27E139FA-F1CE-45BB-BF29-D2C992F94C74}" sibTransId="{B5947572-2ABB-4F6A-BD15-6B37E071CD51}"/>
    <dgm:cxn modelId="{8999B1B4-6330-4558-AF0A-F6FB7FC250F3}" type="presOf" srcId="{98CD5EC3-7479-4AD1-9146-257D324F2F96}" destId="{C5CA412A-AF1C-4407-B043-6F00B12E7933}" srcOrd="0" destOrd="0" presId="urn:microsoft.com/office/officeart/2005/8/layout/funnel1"/>
    <dgm:cxn modelId="{D15269BD-73CF-4FA8-A4FF-2F60AF41FAB8}" type="presOf" srcId="{33C1805A-66EA-476E-9D26-098B0CA0719A}" destId="{463F0D00-2F08-472D-8B2E-3603BE4BAFCF}" srcOrd="0" destOrd="0" presId="urn:microsoft.com/office/officeart/2005/8/layout/funnel1"/>
    <dgm:cxn modelId="{D3F10FBF-4A96-4E7C-B746-A36244693F6A}" srcId="{0E903F5D-CCFD-48FD-B629-E37D0E633AA9}" destId="{98CD5EC3-7479-4AD1-9146-257D324F2F96}" srcOrd="0" destOrd="0" parTransId="{A9E3AEFA-759D-4FD3-8C59-E8AF9762169C}" sibTransId="{3A0E973B-0FF1-4ED6-9737-ECF693C0FB29}"/>
    <dgm:cxn modelId="{CBC771D0-80C3-4953-98B3-A4B49C8B0AE1}" srcId="{0E903F5D-CCFD-48FD-B629-E37D0E633AA9}" destId="{33C1805A-66EA-476E-9D26-098B0CA0719A}" srcOrd="2" destOrd="0" parTransId="{2A3634D1-7037-4586-8A9F-CA9A35826719}" sibTransId="{5426849E-85C4-4A47-BC75-2D2A50814023}"/>
    <dgm:cxn modelId="{8E8EBDD9-C00B-4669-BC96-BE086B35DE19}" type="presOf" srcId="{0E903F5D-CCFD-48FD-B629-E37D0E633AA9}" destId="{F8C35F87-EBB4-4C18-94F9-CA7B329E7A10}" srcOrd="0" destOrd="0" presId="urn:microsoft.com/office/officeart/2005/8/layout/funnel1"/>
    <dgm:cxn modelId="{7405C5E1-B10A-48A5-8E98-7F985ED4C6E1}" srcId="{0E903F5D-CCFD-48FD-B629-E37D0E633AA9}" destId="{857F3835-D5C7-424E-9745-5821A8A88F27}" srcOrd="1" destOrd="0" parTransId="{AE22767A-72FB-4D9E-AF8F-1408DB342A6A}" sibTransId="{86F35B90-C69B-4FD4-8117-DDAA50FD8140}"/>
    <dgm:cxn modelId="{DC1F0AD4-C5ED-4D63-BC32-F14A41B474E3}" type="presParOf" srcId="{F8C35F87-EBB4-4C18-94F9-CA7B329E7A10}" destId="{987A9CE5-60BE-4D97-B21E-E0FA54D5A836}" srcOrd="0" destOrd="0" presId="urn:microsoft.com/office/officeart/2005/8/layout/funnel1"/>
    <dgm:cxn modelId="{39ED18DB-156A-4A41-896D-E4E78E12F0E6}" type="presParOf" srcId="{F8C35F87-EBB4-4C18-94F9-CA7B329E7A10}" destId="{FC7E42FD-AAE2-4D1A-9419-A1D8F56A3E13}" srcOrd="1" destOrd="0" presId="urn:microsoft.com/office/officeart/2005/8/layout/funnel1"/>
    <dgm:cxn modelId="{2DD46428-6515-42F0-ACAC-5175EB8E8C2A}" type="presParOf" srcId="{F8C35F87-EBB4-4C18-94F9-CA7B329E7A10}" destId="{511ADC82-B7A1-4D19-8739-8BA61DE943A3}" srcOrd="2" destOrd="0" presId="urn:microsoft.com/office/officeart/2005/8/layout/funnel1"/>
    <dgm:cxn modelId="{A18B1620-87EC-4BF6-BD3B-42E15581849C}" type="presParOf" srcId="{F8C35F87-EBB4-4C18-94F9-CA7B329E7A10}" destId="{463F0D00-2F08-472D-8B2E-3603BE4BAFCF}" srcOrd="3" destOrd="0" presId="urn:microsoft.com/office/officeart/2005/8/layout/funnel1"/>
    <dgm:cxn modelId="{CAE18E51-DEA9-4DD4-8897-4891E5754352}" type="presParOf" srcId="{F8C35F87-EBB4-4C18-94F9-CA7B329E7A10}" destId="{35B1DC38-B07F-44B5-9546-E772FAA746D2}" srcOrd="4" destOrd="0" presId="urn:microsoft.com/office/officeart/2005/8/layout/funnel1"/>
    <dgm:cxn modelId="{50C9D24C-98EF-44E8-B181-6DC652C9BE96}" type="presParOf" srcId="{F8C35F87-EBB4-4C18-94F9-CA7B329E7A10}" destId="{C5CA412A-AF1C-4407-B043-6F00B12E7933}" srcOrd="5" destOrd="0" presId="urn:microsoft.com/office/officeart/2005/8/layout/funnel1"/>
    <dgm:cxn modelId="{8780B4D3-20C0-4E75-B792-4AFBB9F503F9}" type="presParOf" srcId="{F8C35F87-EBB4-4C18-94F9-CA7B329E7A10}" destId="{E4508861-F3D8-4EB7-89B5-D8FEFE7B6064}"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A9CE5-60BE-4D97-B21E-E0FA54D5A836}">
      <dsp:nvSpPr>
        <dsp:cNvPr id="0" name=""/>
        <dsp:cNvSpPr/>
      </dsp:nvSpPr>
      <dsp:spPr>
        <a:xfrm>
          <a:off x="3418442" y="667790"/>
          <a:ext cx="7203969" cy="250184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7E42FD-AAE2-4D1A-9419-A1D8F56A3E13}">
      <dsp:nvSpPr>
        <dsp:cNvPr id="0" name=""/>
        <dsp:cNvSpPr/>
      </dsp:nvSpPr>
      <dsp:spPr>
        <a:xfrm>
          <a:off x="6003307" y="6489157"/>
          <a:ext cx="1396118" cy="893515"/>
        </a:xfrm>
        <a:prstGeom prst="downArrow">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1ADC82-B7A1-4D19-8739-8BA61DE943A3}">
      <dsp:nvSpPr>
        <dsp:cNvPr id="0" name=""/>
        <dsp:cNvSpPr/>
      </dsp:nvSpPr>
      <dsp:spPr>
        <a:xfrm>
          <a:off x="3350683" y="7203969"/>
          <a:ext cx="6701366" cy="1675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US" sz="4100" kern="1200" dirty="0"/>
            <a:t>ALL REPORTED CLINICAL ROTATIONS</a:t>
          </a:r>
        </a:p>
      </dsp:txBody>
      <dsp:txXfrm>
        <a:off x="3350683" y="7203969"/>
        <a:ext cx="6701366" cy="1675341"/>
      </dsp:txXfrm>
    </dsp:sp>
    <dsp:sp modelId="{463F0D00-2F08-472D-8B2E-3603BE4BAFCF}">
      <dsp:nvSpPr>
        <dsp:cNvPr id="0" name=""/>
        <dsp:cNvSpPr/>
      </dsp:nvSpPr>
      <dsp:spPr>
        <a:xfrm>
          <a:off x="3974055" y="0"/>
          <a:ext cx="2513012" cy="2513012"/>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CENTER ROTATIONS WITH RHPP OR SOUTH CAMPUS TRAINEES</a:t>
          </a:r>
        </a:p>
      </dsp:txBody>
      <dsp:txXfrm>
        <a:off x="4342077" y="368022"/>
        <a:ext cx="1776968" cy="1776968"/>
      </dsp:txXfrm>
    </dsp:sp>
    <dsp:sp modelId="{35B1DC38-B07F-44B5-9546-E772FAA746D2}">
      <dsp:nvSpPr>
        <dsp:cNvPr id="0" name=""/>
        <dsp:cNvSpPr/>
      </dsp:nvSpPr>
      <dsp:spPr>
        <a:xfrm>
          <a:off x="4593687" y="2810142"/>
          <a:ext cx="2017371" cy="18859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SOUTH CAMPUS NON-CENTER ROTATIONS</a:t>
          </a:r>
        </a:p>
      </dsp:txBody>
      <dsp:txXfrm>
        <a:off x="4889124" y="3086328"/>
        <a:ext cx="1426497" cy="1333543"/>
      </dsp:txXfrm>
    </dsp:sp>
    <dsp:sp modelId="{C5CA412A-AF1C-4407-B043-6F00B12E7933}">
      <dsp:nvSpPr>
        <dsp:cNvPr id="0" name=""/>
        <dsp:cNvSpPr/>
      </dsp:nvSpPr>
      <dsp:spPr>
        <a:xfrm>
          <a:off x="7234278" y="0"/>
          <a:ext cx="2489591" cy="2541510"/>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CENTER ROTATIONS WITH NON-RHPP OR NON-SOUTH CAMPUS TRAINEES</a:t>
          </a:r>
        </a:p>
      </dsp:txBody>
      <dsp:txXfrm>
        <a:off x="7598870" y="372196"/>
        <a:ext cx="1760407" cy="1797118"/>
      </dsp:txXfrm>
    </dsp:sp>
    <dsp:sp modelId="{E4508861-F3D8-4EB7-89B5-D8FEFE7B6064}">
      <dsp:nvSpPr>
        <dsp:cNvPr id="0" name=""/>
        <dsp:cNvSpPr/>
      </dsp:nvSpPr>
      <dsp:spPr>
        <a:xfrm>
          <a:off x="1784344" y="508991"/>
          <a:ext cx="9877513" cy="625460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E51E6-76F1-D467-DDF1-6847BF0DC75A}"/>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ABD57C-66CB-438F-DB3A-D19FDD41F7A9}"/>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64EBADD7-6556-4704-9101-708703B50240}" type="datetimeFigureOut">
              <a:rPr lang="en-US" smtClean="0"/>
              <a:t>3/9/2023</a:t>
            </a:fld>
            <a:endParaRPr lang="en-US"/>
          </a:p>
        </p:txBody>
      </p:sp>
      <p:sp>
        <p:nvSpPr>
          <p:cNvPr id="4" name="Footer Placeholder 3">
            <a:extLst>
              <a:ext uri="{FF2B5EF4-FFF2-40B4-BE49-F238E27FC236}">
                <a16:creationId xmlns:a16="http://schemas.microsoft.com/office/drawing/2014/main" id="{79AB126C-F422-E812-340E-6B16FCC165C6}"/>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D30A3C-C21A-31F1-1AD9-145E87E7F8D0}"/>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CBF69627-CD05-499C-8E62-05C09CA5E611}" type="slidenum">
              <a:rPr lang="en-US" smtClean="0"/>
              <a:t>‹#›</a:t>
            </a:fld>
            <a:endParaRPr lang="en-US"/>
          </a:p>
        </p:txBody>
      </p:sp>
    </p:spTree>
    <p:extLst>
      <p:ext uri="{BB962C8B-B14F-4D97-AF65-F5344CB8AC3E}">
        <p14:creationId xmlns:p14="http://schemas.microsoft.com/office/powerpoint/2010/main" val="4877164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2484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560817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820099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78887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371700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668208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480215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387025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848806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f94012960_5_176:notes"/>
          <p:cNvSpPr>
            <a:spLocks noGrp="1" noRot="1" noChangeAspect="1"/>
          </p:cNvSpPr>
          <p:nvPr>
            <p:ph type="sldImg" idx="2"/>
          </p:nvPr>
        </p:nvSpPr>
        <p:spPr>
          <a:xfrm>
            <a:off x="6283325"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g6f94012960_5_176:notes"/>
          <p:cNvSpPr txBox="1">
            <a:spLocks noGrp="1"/>
          </p:cNvSpPr>
          <p:nvPr>
            <p:ph type="body" idx="1"/>
          </p:nvPr>
        </p:nvSpPr>
        <p:spPr>
          <a:xfrm>
            <a:off x="2010410" y="5371941"/>
            <a:ext cx="16083300" cy="5089200"/>
          </a:xfrm>
          <a:prstGeom prst="rect">
            <a:avLst/>
          </a:prstGeom>
          <a:noFill/>
          <a:ln>
            <a:noFill/>
          </a:ln>
        </p:spPr>
        <p:txBody>
          <a:bodyPr spcFirstLastPara="1" wrap="square" lIns="216375" tIns="216375" rIns="216375" bIns="216375" anchor="t" anchorCtr="0">
            <a:noAutofit/>
          </a:bodyPr>
          <a:lstStyle/>
          <a:p>
            <a:pPr marL="0" lvl="0" indent="0" algn="l" rtl="0">
              <a:lnSpc>
                <a:spcPct val="100000"/>
              </a:lnSpc>
              <a:spcBef>
                <a:spcPts val="0"/>
              </a:spcBef>
              <a:spcAft>
                <a:spcPts val="0"/>
              </a:spcAft>
              <a:buSzPts val="2600"/>
              <a:buNone/>
            </a:pPr>
            <a:endParaRPr dirty="0"/>
          </a:p>
        </p:txBody>
      </p:sp>
    </p:spTree>
    <p:extLst>
      <p:ext uri="{BB962C8B-B14F-4D97-AF65-F5344CB8AC3E}">
        <p14:creationId xmlns:p14="http://schemas.microsoft.com/office/powerpoint/2010/main" val="1209445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05863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685461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f94012960_5_176:notes"/>
          <p:cNvSpPr>
            <a:spLocks noGrp="1" noRot="1" noChangeAspect="1"/>
          </p:cNvSpPr>
          <p:nvPr>
            <p:ph type="sldImg" idx="2"/>
          </p:nvPr>
        </p:nvSpPr>
        <p:spPr>
          <a:xfrm>
            <a:off x="6283325"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g6f94012960_5_176:notes"/>
          <p:cNvSpPr txBox="1">
            <a:spLocks noGrp="1"/>
          </p:cNvSpPr>
          <p:nvPr>
            <p:ph type="body" idx="1"/>
          </p:nvPr>
        </p:nvSpPr>
        <p:spPr>
          <a:xfrm>
            <a:off x="2010410" y="5371941"/>
            <a:ext cx="16083300" cy="5089200"/>
          </a:xfrm>
          <a:prstGeom prst="rect">
            <a:avLst/>
          </a:prstGeom>
          <a:noFill/>
          <a:ln>
            <a:noFill/>
          </a:ln>
        </p:spPr>
        <p:txBody>
          <a:bodyPr spcFirstLastPara="1" wrap="square" lIns="216375" tIns="216375" rIns="216375" bIns="216375" anchor="t" anchorCtr="0">
            <a:noAutofit/>
          </a:bodyPr>
          <a:lstStyle/>
          <a:p>
            <a:pPr marL="0" lvl="0" indent="0" algn="l" rtl="0">
              <a:lnSpc>
                <a:spcPct val="100000"/>
              </a:lnSpc>
              <a:spcBef>
                <a:spcPts val="0"/>
              </a:spcBef>
              <a:spcAft>
                <a:spcPts val="0"/>
              </a:spcAft>
              <a:buSzPts val="2600"/>
              <a:buNone/>
            </a:pPr>
            <a:endParaRPr dirty="0"/>
          </a:p>
        </p:txBody>
      </p:sp>
    </p:spTree>
    <p:extLst>
      <p:ext uri="{BB962C8B-B14F-4D97-AF65-F5344CB8AC3E}">
        <p14:creationId xmlns:p14="http://schemas.microsoft.com/office/powerpoint/2010/main" val="1243345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f94012960_5_176:notes"/>
          <p:cNvSpPr>
            <a:spLocks noGrp="1" noRot="1" noChangeAspect="1"/>
          </p:cNvSpPr>
          <p:nvPr>
            <p:ph type="sldImg" idx="2"/>
          </p:nvPr>
        </p:nvSpPr>
        <p:spPr>
          <a:xfrm>
            <a:off x="6283325"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g6f94012960_5_176:notes"/>
          <p:cNvSpPr txBox="1">
            <a:spLocks noGrp="1"/>
          </p:cNvSpPr>
          <p:nvPr>
            <p:ph type="body" idx="1"/>
          </p:nvPr>
        </p:nvSpPr>
        <p:spPr>
          <a:xfrm>
            <a:off x="2010410" y="5371941"/>
            <a:ext cx="16083300" cy="5089200"/>
          </a:xfrm>
          <a:prstGeom prst="rect">
            <a:avLst/>
          </a:prstGeom>
          <a:noFill/>
          <a:ln>
            <a:noFill/>
          </a:ln>
        </p:spPr>
        <p:txBody>
          <a:bodyPr spcFirstLastPara="1" wrap="square" lIns="216375" tIns="216375" rIns="216375" bIns="216375" anchor="t" anchorCtr="0">
            <a:noAutofit/>
          </a:bodyPr>
          <a:lstStyle/>
          <a:p>
            <a:pPr marL="0" lvl="0" indent="0" algn="l" rtl="0">
              <a:lnSpc>
                <a:spcPct val="100000"/>
              </a:lnSpc>
              <a:spcBef>
                <a:spcPts val="0"/>
              </a:spcBef>
              <a:spcAft>
                <a:spcPts val="0"/>
              </a:spcAft>
              <a:buSzPts val="2600"/>
              <a:buNone/>
            </a:pPr>
            <a:endParaRPr dirty="0"/>
          </a:p>
        </p:txBody>
      </p:sp>
    </p:spTree>
    <p:extLst>
      <p:ext uri="{BB962C8B-B14F-4D97-AF65-F5344CB8AC3E}">
        <p14:creationId xmlns:p14="http://schemas.microsoft.com/office/powerpoint/2010/main" val="2376973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8617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f8449a4f3_0_148:notes"/>
          <p:cNvSpPr>
            <a:spLocks noGrp="1" noRot="1" noChangeAspect="1"/>
          </p:cNvSpPr>
          <p:nvPr>
            <p:ph type="sldImg" idx="2"/>
          </p:nvPr>
        </p:nvSpPr>
        <p:spPr>
          <a:xfrm>
            <a:off x="6283325"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6f8449a4f3_0_148:notes"/>
          <p:cNvSpPr txBox="1">
            <a:spLocks noGrp="1"/>
          </p:cNvSpPr>
          <p:nvPr>
            <p:ph type="body" idx="1"/>
          </p:nvPr>
        </p:nvSpPr>
        <p:spPr>
          <a:xfrm>
            <a:off x="2010410" y="5371941"/>
            <a:ext cx="16083300" cy="5089200"/>
          </a:xfrm>
          <a:prstGeom prst="rect">
            <a:avLst/>
          </a:prstGeom>
          <a:noFill/>
          <a:ln>
            <a:noFill/>
          </a:ln>
        </p:spPr>
        <p:txBody>
          <a:bodyPr spcFirstLastPara="1" wrap="square" lIns="216375" tIns="216375" rIns="216375" bIns="216375" anchor="t" anchorCtr="0">
            <a:noAutofit/>
          </a:bodyPr>
          <a:lstStyle/>
          <a:p>
            <a:pPr marL="0" lvl="0" indent="0" algn="l" rtl="0">
              <a:lnSpc>
                <a:spcPct val="100000"/>
              </a:lnSpc>
              <a:spcBef>
                <a:spcPts val="0"/>
              </a:spcBef>
              <a:spcAft>
                <a:spcPts val="0"/>
              </a:spcAft>
              <a:buSzPts val="2600"/>
              <a:buNone/>
            </a:pPr>
            <a:endParaRPr dirty="0"/>
          </a:p>
        </p:txBody>
      </p:sp>
    </p:spTree>
    <p:extLst>
      <p:ext uri="{BB962C8B-B14F-4D97-AF65-F5344CB8AC3E}">
        <p14:creationId xmlns:p14="http://schemas.microsoft.com/office/powerpoint/2010/main" val="2761642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f8449a4f3_0_148:notes"/>
          <p:cNvSpPr>
            <a:spLocks noGrp="1" noRot="1" noChangeAspect="1"/>
          </p:cNvSpPr>
          <p:nvPr>
            <p:ph type="sldImg" idx="2"/>
          </p:nvPr>
        </p:nvSpPr>
        <p:spPr>
          <a:xfrm>
            <a:off x="6283325"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6f8449a4f3_0_148:notes"/>
          <p:cNvSpPr txBox="1">
            <a:spLocks noGrp="1"/>
          </p:cNvSpPr>
          <p:nvPr>
            <p:ph type="body" idx="1"/>
          </p:nvPr>
        </p:nvSpPr>
        <p:spPr>
          <a:xfrm>
            <a:off x="2010410" y="5371941"/>
            <a:ext cx="16083300" cy="5089200"/>
          </a:xfrm>
          <a:prstGeom prst="rect">
            <a:avLst/>
          </a:prstGeom>
          <a:noFill/>
          <a:ln>
            <a:noFill/>
          </a:ln>
        </p:spPr>
        <p:txBody>
          <a:bodyPr spcFirstLastPara="1" wrap="square" lIns="216375" tIns="216375" rIns="216375" bIns="216375" anchor="t" anchorCtr="0">
            <a:noAutofit/>
          </a:bodyPr>
          <a:lstStyle/>
          <a:p>
            <a:pPr marL="0" lvl="0" indent="0" algn="l" rtl="0">
              <a:lnSpc>
                <a:spcPct val="100000"/>
              </a:lnSpc>
              <a:spcBef>
                <a:spcPts val="0"/>
              </a:spcBef>
              <a:spcAft>
                <a:spcPts val="0"/>
              </a:spcAft>
              <a:buSzPts val="2600"/>
              <a:buNone/>
            </a:pPr>
            <a:endParaRPr dirty="0"/>
          </a:p>
        </p:txBody>
      </p:sp>
    </p:spTree>
    <p:extLst>
      <p:ext uri="{BB962C8B-B14F-4D97-AF65-F5344CB8AC3E}">
        <p14:creationId xmlns:p14="http://schemas.microsoft.com/office/powerpoint/2010/main" val="3223102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f94012960_5_176:notes"/>
          <p:cNvSpPr>
            <a:spLocks noGrp="1" noRot="1" noChangeAspect="1"/>
          </p:cNvSpPr>
          <p:nvPr>
            <p:ph type="sldImg" idx="2"/>
          </p:nvPr>
        </p:nvSpPr>
        <p:spPr>
          <a:xfrm>
            <a:off x="6283325"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g6f94012960_5_176:notes"/>
          <p:cNvSpPr txBox="1">
            <a:spLocks noGrp="1"/>
          </p:cNvSpPr>
          <p:nvPr>
            <p:ph type="body" idx="1"/>
          </p:nvPr>
        </p:nvSpPr>
        <p:spPr>
          <a:xfrm>
            <a:off x="2010410" y="5371941"/>
            <a:ext cx="16083300" cy="5089200"/>
          </a:xfrm>
          <a:prstGeom prst="rect">
            <a:avLst/>
          </a:prstGeom>
          <a:noFill/>
          <a:ln>
            <a:noFill/>
          </a:ln>
        </p:spPr>
        <p:txBody>
          <a:bodyPr spcFirstLastPara="1" wrap="square" lIns="216375" tIns="216375" rIns="216375" bIns="216375" anchor="t" anchorCtr="0">
            <a:noAutofit/>
          </a:bodyPr>
          <a:lstStyle/>
          <a:p>
            <a:pPr marL="0" lvl="0" indent="0" algn="l" rtl="0">
              <a:lnSpc>
                <a:spcPct val="100000"/>
              </a:lnSpc>
              <a:spcBef>
                <a:spcPts val="0"/>
              </a:spcBef>
              <a:spcAft>
                <a:spcPts val="0"/>
              </a:spcAft>
              <a:buSzPts val="2600"/>
              <a:buNone/>
            </a:pPr>
            <a:endParaRPr dirty="0"/>
          </a:p>
        </p:txBody>
      </p:sp>
    </p:spTree>
    <p:extLst>
      <p:ext uri="{BB962C8B-B14F-4D97-AF65-F5344CB8AC3E}">
        <p14:creationId xmlns:p14="http://schemas.microsoft.com/office/powerpoint/2010/main" val="2030878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29236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372555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415884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5972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6f8449a4f3_0_97:notes"/>
          <p:cNvSpPr txBox="1">
            <a:spLocks noGrp="1"/>
          </p:cNvSpPr>
          <p:nvPr>
            <p:ph type="body" idx="1"/>
          </p:nvPr>
        </p:nvSpPr>
        <p:spPr>
          <a:xfrm>
            <a:off x="2010410" y="5442625"/>
            <a:ext cx="16083300" cy="4453200"/>
          </a:xfrm>
          <a:prstGeom prst="rect">
            <a:avLst/>
          </a:prstGeom>
          <a:noFill/>
          <a:ln>
            <a:noFill/>
          </a:ln>
        </p:spPr>
        <p:txBody>
          <a:bodyPr spcFirstLastPara="1" wrap="square" lIns="216375" tIns="216375" rIns="216375" bIns="216375" anchor="t" anchorCtr="0">
            <a:noAutofit/>
          </a:bodyPr>
          <a:lstStyle/>
          <a:p>
            <a:pPr marL="0" lvl="0" indent="0" algn="l" rtl="0">
              <a:lnSpc>
                <a:spcPct val="100000"/>
              </a:lnSpc>
              <a:spcBef>
                <a:spcPts val="0"/>
              </a:spcBef>
              <a:spcAft>
                <a:spcPts val="0"/>
              </a:spcAft>
              <a:buSzPts val="2600"/>
              <a:buNone/>
            </a:pPr>
            <a:endParaRPr dirty="0"/>
          </a:p>
        </p:txBody>
      </p:sp>
      <p:sp>
        <p:nvSpPr>
          <p:cNvPr id="54" name="Google Shape;54;g6f8449a4f3_0_97: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204945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759485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5217309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144321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846557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419207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118229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573778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740001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r>
              <a:rPr lang="en-US" dirty="0"/>
              <a:t>Amanda</a:t>
            </a:r>
          </a:p>
        </p:txBody>
      </p:sp>
    </p:spTree>
    <p:extLst>
      <p:ext uri="{BB962C8B-B14F-4D97-AF65-F5344CB8AC3E}">
        <p14:creationId xmlns:p14="http://schemas.microsoft.com/office/powerpoint/2010/main" val="275383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905728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5325761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236965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961901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23078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42774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231089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34835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790549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3325" y="847725"/>
            <a:ext cx="7539038" cy="42418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373079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2 - Agenda Page">
  <p:cSld name="CUSTOM">
    <p:spTree>
      <p:nvGrpSpPr>
        <p:cNvPr id="1" name="Shape 14"/>
        <p:cNvGrpSpPr/>
        <p:nvPr/>
      </p:nvGrpSpPr>
      <p:grpSpPr>
        <a:xfrm>
          <a:off x="0" y="0"/>
          <a:ext cx="0" cy="0"/>
          <a:chOff x="0" y="0"/>
          <a:chExt cx="0" cy="0"/>
        </a:xfrm>
      </p:grpSpPr>
      <p:pic>
        <p:nvPicPr>
          <p:cNvPr id="15" name="Google Shape;15;p3"/>
          <p:cNvPicPr preferRelativeResize="0"/>
          <p:nvPr/>
        </p:nvPicPr>
        <p:blipFill>
          <a:blip r:embed="rId2"/>
          <a:srcRect/>
          <a:stretch/>
        </p:blipFill>
        <p:spPr>
          <a:xfrm>
            <a:off x="13951247" y="9299441"/>
            <a:ext cx="4770702" cy="1109465"/>
          </a:xfrm>
          <a:prstGeom prst="rect">
            <a:avLst/>
          </a:prstGeom>
          <a:noFill/>
          <a:ln>
            <a:noFill/>
          </a:ln>
        </p:spPr>
      </p:pic>
      <p:sp>
        <p:nvSpPr>
          <p:cNvPr id="16" name="Google Shape;16;p3"/>
          <p:cNvSpPr/>
          <p:nvPr/>
        </p:nvSpPr>
        <p:spPr>
          <a:xfrm>
            <a:off x="0" y="0"/>
            <a:ext cx="696900" cy="11309400"/>
          </a:xfrm>
          <a:prstGeom prst="rect">
            <a:avLst/>
          </a:prstGeom>
          <a:solidFill>
            <a:srgbClr val="9EABAE">
              <a:alpha val="2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490450" y="0"/>
            <a:ext cx="76500" cy="1130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3734750" y="968650"/>
            <a:ext cx="13086900" cy="2511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None/>
              <a:defRPr sz="7900">
                <a:solidFill>
                  <a:schemeClr val="dk2"/>
                </a:solidFill>
                <a:latin typeface="Calibri"/>
                <a:ea typeface="Calibri"/>
                <a:cs typeface="Calibri"/>
                <a:sym typeface="Calibri"/>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9" name="Google Shape;19;p3"/>
          <p:cNvSpPr txBox="1">
            <a:spLocks noGrp="1"/>
          </p:cNvSpPr>
          <p:nvPr>
            <p:ph type="body" idx="1"/>
          </p:nvPr>
        </p:nvSpPr>
        <p:spPr>
          <a:xfrm>
            <a:off x="4773125" y="4095750"/>
            <a:ext cx="13339200" cy="5195700"/>
          </a:xfrm>
          <a:prstGeom prst="rect">
            <a:avLst/>
          </a:prstGeom>
          <a:noFill/>
          <a:ln>
            <a:noFill/>
          </a:ln>
        </p:spPr>
        <p:txBody>
          <a:bodyPr spcFirstLastPara="1" wrap="square" lIns="146300" tIns="73150" rIns="146300" bIns="73150" anchor="t" anchorCtr="0">
            <a:noAutofit/>
          </a:bodyPr>
          <a:lstStyle>
            <a:lvl1pPr marL="457200" lvl="0" indent="-431800">
              <a:lnSpc>
                <a:spcPct val="170000"/>
              </a:lnSpc>
              <a:spcBef>
                <a:spcPts val="0"/>
              </a:spcBef>
              <a:spcAft>
                <a:spcPts val="0"/>
              </a:spcAft>
              <a:buClr>
                <a:schemeClr val="lt2"/>
              </a:buClr>
              <a:buSzPts val="3200"/>
              <a:buFont typeface="Calibri"/>
              <a:buChar char="●"/>
              <a:defRPr sz="3200">
                <a:solidFill>
                  <a:schemeClr val="dk2"/>
                </a:solidFill>
                <a:latin typeface="Calibri"/>
                <a:ea typeface="Calibri"/>
                <a:cs typeface="Calibri"/>
                <a:sym typeface="Calibri"/>
              </a:defRPr>
            </a:lvl1pPr>
            <a:lvl2pPr marL="914400" lvl="1" indent="-355600">
              <a:lnSpc>
                <a:spcPct val="115000"/>
              </a:lnSpc>
              <a:spcBef>
                <a:spcPts val="0"/>
              </a:spcBef>
              <a:spcAft>
                <a:spcPts val="0"/>
              </a:spcAft>
              <a:buClr>
                <a:schemeClr val="lt2"/>
              </a:buClr>
              <a:buSzPts val="2000"/>
              <a:buFont typeface="Calibri"/>
              <a:buChar char="○"/>
              <a:defRPr sz="2000">
                <a:solidFill>
                  <a:schemeClr val="dk2"/>
                </a:solidFill>
                <a:latin typeface="Calibri"/>
                <a:ea typeface="Calibri"/>
                <a:cs typeface="Calibri"/>
                <a:sym typeface="Calibri"/>
              </a:defRPr>
            </a:lvl2pPr>
            <a:lvl3pPr marL="1371600" lvl="2" indent="-342900">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3pPr>
            <a:lvl4pPr marL="1828800" lvl="3" indent="-342900">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4pPr>
            <a:lvl5pPr marL="2286000" lvl="4" indent="-342900">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5pPr>
            <a:lvl6pPr marL="2743200" lvl="5" indent="-342900">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6pPr>
            <a:lvl7pPr marL="3200400" lvl="6" indent="-342900">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7pPr>
            <a:lvl8pPr marL="3657600" lvl="7" indent="-342900">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8pPr>
            <a:lvl9pPr marL="4114800" lvl="8" indent="-342900">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4 - Content Page" userDrawn="1">
  <p:cSld name="Two Content">
    <p:spTree>
      <p:nvGrpSpPr>
        <p:cNvPr id="1" name="Shape 33"/>
        <p:cNvGrpSpPr/>
        <p:nvPr/>
      </p:nvGrpSpPr>
      <p:grpSpPr>
        <a:xfrm>
          <a:off x="0" y="0"/>
          <a:ext cx="0" cy="0"/>
          <a:chOff x="0" y="0"/>
          <a:chExt cx="0" cy="0"/>
        </a:xfrm>
      </p:grpSpPr>
      <p:sp>
        <p:nvSpPr>
          <p:cNvPr id="34" name="Google Shape;34;p6"/>
          <p:cNvSpPr/>
          <p:nvPr/>
        </p:nvSpPr>
        <p:spPr>
          <a:xfrm>
            <a:off x="0" y="0"/>
            <a:ext cx="696900" cy="11309400"/>
          </a:xfrm>
          <a:prstGeom prst="rect">
            <a:avLst/>
          </a:prstGeom>
          <a:solidFill>
            <a:srgbClr val="9EABAE">
              <a:alpha val="2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p:nvPr/>
        </p:nvSpPr>
        <p:spPr>
          <a:xfrm>
            <a:off x="490450" y="0"/>
            <a:ext cx="76500" cy="1130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36;p6"/>
          <p:cNvPicPr preferRelativeResize="0"/>
          <p:nvPr/>
        </p:nvPicPr>
        <p:blipFill>
          <a:blip r:embed="rId2"/>
          <a:srcRect/>
          <a:stretch/>
        </p:blipFill>
        <p:spPr>
          <a:xfrm>
            <a:off x="15063224" y="9746700"/>
            <a:ext cx="3909779" cy="909251"/>
          </a:xfrm>
          <a:prstGeom prst="rect">
            <a:avLst/>
          </a:prstGeom>
          <a:noFill/>
          <a:ln>
            <a:noFill/>
          </a:ln>
        </p:spPr>
      </p:pic>
      <p:sp>
        <p:nvSpPr>
          <p:cNvPr id="37" name="Google Shape;37;p6"/>
          <p:cNvSpPr txBox="1">
            <a:spLocks noGrp="1"/>
          </p:cNvSpPr>
          <p:nvPr>
            <p:ph type="title"/>
          </p:nvPr>
        </p:nvSpPr>
        <p:spPr>
          <a:xfrm>
            <a:off x="1019850" y="606250"/>
            <a:ext cx="18063900" cy="9081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5350">
                <a:solidFill>
                  <a:schemeClr val="dk2"/>
                </a:solidFill>
                <a:latin typeface="Calibri"/>
                <a:ea typeface="Calibri"/>
                <a:cs typeface="Calibri"/>
                <a:sym typeface="Calibri"/>
              </a:defRPr>
            </a:lvl1pPr>
            <a:lvl2pPr lvl="1">
              <a:spcBef>
                <a:spcPts val="0"/>
              </a:spcBef>
              <a:spcAft>
                <a:spcPts val="0"/>
              </a:spcAft>
              <a:buNone/>
              <a:defRPr sz="5350">
                <a:latin typeface="Calibri"/>
                <a:ea typeface="Calibri"/>
                <a:cs typeface="Calibri"/>
                <a:sym typeface="Calibri"/>
              </a:defRPr>
            </a:lvl2pPr>
            <a:lvl3pPr lvl="2">
              <a:spcBef>
                <a:spcPts val="0"/>
              </a:spcBef>
              <a:spcAft>
                <a:spcPts val="0"/>
              </a:spcAft>
              <a:buNone/>
              <a:defRPr sz="5350">
                <a:latin typeface="Calibri"/>
                <a:ea typeface="Calibri"/>
                <a:cs typeface="Calibri"/>
                <a:sym typeface="Calibri"/>
              </a:defRPr>
            </a:lvl3pPr>
            <a:lvl4pPr lvl="3">
              <a:spcBef>
                <a:spcPts val="0"/>
              </a:spcBef>
              <a:spcAft>
                <a:spcPts val="0"/>
              </a:spcAft>
              <a:buNone/>
              <a:defRPr sz="5350">
                <a:latin typeface="Calibri"/>
                <a:ea typeface="Calibri"/>
                <a:cs typeface="Calibri"/>
                <a:sym typeface="Calibri"/>
              </a:defRPr>
            </a:lvl4pPr>
            <a:lvl5pPr lvl="4">
              <a:spcBef>
                <a:spcPts val="0"/>
              </a:spcBef>
              <a:spcAft>
                <a:spcPts val="0"/>
              </a:spcAft>
              <a:buNone/>
              <a:defRPr sz="5350">
                <a:latin typeface="Calibri"/>
                <a:ea typeface="Calibri"/>
                <a:cs typeface="Calibri"/>
                <a:sym typeface="Calibri"/>
              </a:defRPr>
            </a:lvl5pPr>
            <a:lvl6pPr lvl="5">
              <a:spcBef>
                <a:spcPts val="0"/>
              </a:spcBef>
              <a:spcAft>
                <a:spcPts val="0"/>
              </a:spcAft>
              <a:buNone/>
              <a:defRPr sz="5350">
                <a:latin typeface="Calibri"/>
                <a:ea typeface="Calibri"/>
                <a:cs typeface="Calibri"/>
                <a:sym typeface="Calibri"/>
              </a:defRPr>
            </a:lvl6pPr>
            <a:lvl7pPr lvl="6">
              <a:spcBef>
                <a:spcPts val="0"/>
              </a:spcBef>
              <a:spcAft>
                <a:spcPts val="0"/>
              </a:spcAft>
              <a:buNone/>
              <a:defRPr sz="5350">
                <a:latin typeface="Calibri"/>
                <a:ea typeface="Calibri"/>
                <a:cs typeface="Calibri"/>
                <a:sym typeface="Calibri"/>
              </a:defRPr>
            </a:lvl7pPr>
            <a:lvl8pPr lvl="7">
              <a:spcBef>
                <a:spcPts val="0"/>
              </a:spcBef>
              <a:spcAft>
                <a:spcPts val="0"/>
              </a:spcAft>
              <a:buNone/>
              <a:defRPr sz="5350">
                <a:latin typeface="Calibri"/>
                <a:ea typeface="Calibri"/>
                <a:cs typeface="Calibri"/>
                <a:sym typeface="Calibri"/>
              </a:defRPr>
            </a:lvl8pPr>
            <a:lvl9pPr lvl="8">
              <a:spcBef>
                <a:spcPts val="0"/>
              </a:spcBef>
              <a:spcAft>
                <a:spcPts val="0"/>
              </a:spcAft>
              <a:buNone/>
              <a:defRPr sz="5350">
                <a:latin typeface="Calibri"/>
                <a:ea typeface="Calibri"/>
                <a:cs typeface="Calibri"/>
                <a:sym typeface="Calibri"/>
              </a:defRPr>
            </a:lvl9pPr>
          </a:lstStyle>
          <a:p>
            <a:endParaRPr dirty="0"/>
          </a:p>
        </p:txBody>
      </p:sp>
      <p:sp>
        <p:nvSpPr>
          <p:cNvPr id="39" name="Google Shape;39;p6"/>
          <p:cNvSpPr txBox="1">
            <a:spLocks noGrp="1"/>
          </p:cNvSpPr>
          <p:nvPr>
            <p:ph type="subTitle" idx="2"/>
          </p:nvPr>
        </p:nvSpPr>
        <p:spPr>
          <a:xfrm>
            <a:off x="1042409" y="10137486"/>
            <a:ext cx="12510300" cy="433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a:solidFill>
                  <a:srgbClr val="9EABAE"/>
                </a:solidFill>
                <a:latin typeface="Calibri"/>
                <a:ea typeface="Calibri"/>
                <a:cs typeface="Calibri"/>
                <a:sym typeface="Calibri"/>
              </a:defRPr>
            </a:lvl1pPr>
            <a:lvl2pPr lvl="1">
              <a:spcBef>
                <a:spcPts val="0"/>
              </a:spcBef>
              <a:spcAft>
                <a:spcPts val="0"/>
              </a:spcAft>
              <a:buNone/>
              <a:defRPr>
                <a:solidFill>
                  <a:srgbClr val="9EABAE"/>
                </a:solidFill>
                <a:latin typeface="Calibri"/>
                <a:ea typeface="Calibri"/>
                <a:cs typeface="Calibri"/>
                <a:sym typeface="Calibri"/>
              </a:defRPr>
            </a:lvl2pPr>
            <a:lvl3pPr lvl="2">
              <a:spcBef>
                <a:spcPts val="0"/>
              </a:spcBef>
              <a:spcAft>
                <a:spcPts val="0"/>
              </a:spcAft>
              <a:buNone/>
              <a:defRPr>
                <a:solidFill>
                  <a:srgbClr val="9EABAE"/>
                </a:solidFill>
                <a:latin typeface="Calibri"/>
                <a:ea typeface="Calibri"/>
                <a:cs typeface="Calibri"/>
                <a:sym typeface="Calibri"/>
              </a:defRPr>
            </a:lvl3pPr>
            <a:lvl4pPr lvl="3">
              <a:spcBef>
                <a:spcPts val="0"/>
              </a:spcBef>
              <a:spcAft>
                <a:spcPts val="0"/>
              </a:spcAft>
              <a:buNone/>
              <a:defRPr>
                <a:solidFill>
                  <a:srgbClr val="9EABAE"/>
                </a:solidFill>
                <a:latin typeface="Calibri"/>
                <a:ea typeface="Calibri"/>
                <a:cs typeface="Calibri"/>
                <a:sym typeface="Calibri"/>
              </a:defRPr>
            </a:lvl4pPr>
            <a:lvl5pPr lvl="4">
              <a:spcBef>
                <a:spcPts val="0"/>
              </a:spcBef>
              <a:spcAft>
                <a:spcPts val="0"/>
              </a:spcAft>
              <a:buNone/>
              <a:defRPr>
                <a:solidFill>
                  <a:srgbClr val="9EABAE"/>
                </a:solidFill>
                <a:latin typeface="Calibri"/>
                <a:ea typeface="Calibri"/>
                <a:cs typeface="Calibri"/>
                <a:sym typeface="Calibri"/>
              </a:defRPr>
            </a:lvl5pPr>
            <a:lvl6pPr lvl="5">
              <a:spcBef>
                <a:spcPts val="0"/>
              </a:spcBef>
              <a:spcAft>
                <a:spcPts val="0"/>
              </a:spcAft>
              <a:buNone/>
              <a:defRPr>
                <a:solidFill>
                  <a:srgbClr val="9EABAE"/>
                </a:solidFill>
                <a:latin typeface="Calibri"/>
                <a:ea typeface="Calibri"/>
                <a:cs typeface="Calibri"/>
                <a:sym typeface="Calibri"/>
              </a:defRPr>
            </a:lvl6pPr>
            <a:lvl7pPr lvl="6">
              <a:spcBef>
                <a:spcPts val="0"/>
              </a:spcBef>
              <a:spcAft>
                <a:spcPts val="0"/>
              </a:spcAft>
              <a:buNone/>
              <a:defRPr>
                <a:solidFill>
                  <a:srgbClr val="9EABAE"/>
                </a:solidFill>
                <a:latin typeface="Calibri"/>
                <a:ea typeface="Calibri"/>
                <a:cs typeface="Calibri"/>
                <a:sym typeface="Calibri"/>
              </a:defRPr>
            </a:lvl7pPr>
            <a:lvl8pPr lvl="7">
              <a:spcBef>
                <a:spcPts val="0"/>
              </a:spcBef>
              <a:spcAft>
                <a:spcPts val="0"/>
              </a:spcAft>
              <a:buNone/>
              <a:defRPr>
                <a:solidFill>
                  <a:srgbClr val="9EABAE"/>
                </a:solidFill>
                <a:latin typeface="Calibri"/>
                <a:ea typeface="Calibri"/>
                <a:cs typeface="Calibri"/>
                <a:sym typeface="Calibri"/>
              </a:defRPr>
            </a:lvl8pPr>
            <a:lvl9pPr lvl="8">
              <a:spcBef>
                <a:spcPts val="0"/>
              </a:spcBef>
              <a:spcAft>
                <a:spcPts val="0"/>
              </a:spcAft>
              <a:buNone/>
              <a:defRPr>
                <a:solidFill>
                  <a:srgbClr val="9EABAE"/>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562">
          <p15:clr>
            <a:srgbClr val="FA7B17"/>
          </p15:clr>
        </p15:guide>
        <p15:guide id="2" pos="6332">
          <p15:clr>
            <a:srgbClr val="FA7B17"/>
          </p15:clr>
        </p15:guide>
        <p15:guide id="3" pos="720">
          <p15:clr>
            <a:srgbClr val="FA7B17"/>
          </p15:clr>
        </p15:guide>
        <p15:guide id="4" orient="horz" pos="6552">
          <p15:clr>
            <a:srgbClr val="FA7B17"/>
          </p15:clr>
        </p15:guide>
        <p15:guide id="5" pos="11952">
          <p15:clr>
            <a:srgbClr val="FA7B17"/>
          </p15:clr>
        </p15:guide>
        <p15:guide id="6" orient="horz" pos="823">
          <p15:clr>
            <a:srgbClr val="FA7B17"/>
          </p15:clr>
        </p15:guide>
        <p15:guide id="7" orient="horz" pos="1152">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1507808" y="3513229"/>
            <a:ext cx="17088485" cy="2424178"/>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1800"/>
              <a:buFont typeface="Arial"/>
              <a:buNone/>
              <a:defRPr sz="3957" b="0" i="0" u="none" strike="noStrike" cap="none">
                <a:solidFill>
                  <a:schemeClr val="lt1"/>
                </a:solidFill>
                <a:latin typeface="Calibri"/>
                <a:ea typeface="Calibri"/>
                <a:cs typeface="Calibri"/>
                <a:sym typeface="Calibri"/>
              </a:defRPr>
            </a:lvl1pPr>
            <a:lvl2pPr lvl="1">
              <a:spcBef>
                <a:spcPts val="0"/>
              </a:spcBef>
              <a:spcAft>
                <a:spcPts val="0"/>
              </a:spcAft>
              <a:buSzPts val="1800"/>
              <a:buFont typeface="Arial"/>
              <a:buNone/>
              <a:defRPr sz="3957"/>
            </a:lvl2pPr>
            <a:lvl3pPr lvl="2">
              <a:spcBef>
                <a:spcPts val="0"/>
              </a:spcBef>
              <a:spcAft>
                <a:spcPts val="0"/>
              </a:spcAft>
              <a:buSzPts val="1800"/>
              <a:buFont typeface="Arial"/>
              <a:buNone/>
              <a:defRPr sz="3957"/>
            </a:lvl3pPr>
            <a:lvl4pPr lvl="3">
              <a:spcBef>
                <a:spcPts val="0"/>
              </a:spcBef>
              <a:spcAft>
                <a:spcPts val="0"/>
              </a:spcAft>
              <a:buSzPts val="1800"/>
              <a:buFont typeface="Arial"/>
              <a:buNone/>
              <a:defRPr sz="3957"/>
            </a:lvl4pPr>
            <a:lvl5pPr lvl="4">
              <a:spcBef>
                <a:spcPts val="0"/>
              </a:spcBef>
              <a:spcAft>
                <a:spcPts val="0"/>
              </a:spcAft>
              <a:buSzPts val="1800"/>
              <a:buFont typeface="Arial"/>
              <a:buNone/>
              <a:defRPr sz="3957"/>
            </a:lvl5pPr>
            <a:lvl6pPr lvl="5">
              <a:spcBef>
                <a:spcPts val="0"/>
              </a:spcBef>
              <a:spcAft>
                <a:spcPts val="0"/>
              </a:spcAft>
              <a:buSzPts val="1800"/>
              <a:buFont typeface="Arial"/>
              <a:buNone/>
              <a:defRPr sz="3957"/>
            </a:lvl6pPr>
            <a:lvl7pPr lvl="6">
              <a:spcBef>
                <a:spcPts val="0"/>
              </a:spcBef>
              <a:spcAft>
                <a:spcPts val="0"/>
              </a:spcAft>
              <a:buSzPts val="1800"/>
              <a:buFont typeface="Arial"/>
              <a:buNone/>
              <a:defRPr sz="3957"/>
            </a:lvl7pPr>
            <a:lvl8pPr lvl="7">
              <a:spcBef>
                <a:spcPts val="0"/>
              </a:spcBef>
              <a:spcAft>
                <a:spcPts val="0"/>
              </a:spcAft>
              <a:buSzPts val="1800"/>
              <a:buFont typeface="Arial"/>
              <a:buNone/>
              <a:defRPr sz="3957"/>
            </a:lvl8pPr>
            <a:lvl9pPr lvl="8">
              <a:spcBef>
                <a:spcPts val="0"/>
              </a:spcBef>
              <a:spcAft>
                <a:spcPts val="0"/>
              </a:spcAft>
              <a:buSzPts val="1800"/>
              <a:buFont typeface="Arial"/>
              <a:buNone/>
              <a:defRPr sz="3957"/>
            </a:lvl9pPr>
          </a:lstStyle>
          <a:p>
            <a:endParaRPr/>
          </a:p>
        </p:txBody>
      </p:sp>
      <p:sp>
        <p:nvSpPr>
          <p:cNvPr id="9" name="Google Shape;9;p2"/>
          <p:cNvSpPr txBox="1">
            <a:spLocks noGrp="1"/>
          </p:cNvSpPr>
          <p:nvPr>
            <p:ph type="subTitle" idx="1"/>
          </p:nvPr>
        </p:nvSpPr>
        <p:spPr>
          <a:xfrm>
            <a:off x="3015616" y="6408633"/>
            <a:ext cx="14072868" cy="2890165"/>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1407"/>
              </a:spcBef>
              <a:spcAft>
                <a:spcPts val="0"/>
              </a:spcAft>
              <a:buClr>
                <a:schemeClr val="lt1"/>
              </a:buClr>
              <a:buSzPts val="1800"/>
              <a:buFont typeface="Arial"/>
              <a:buNone/>
              <a:defRPr sz="3957" b="0" i="0" u="none" strike="noStrike" cap="none">
                <a:solidFill>
                  <a:schemeClr val="lt1"/>
                </a:solidFill>
                <a:latin typeface="Calibri"/>
                <a:ea typeface="Calibri"/>
                <a:cs typeface="Calibri"/>
                <a:sym typeface="Calibri"/>
              </a:defRPr>
            </a:lvl1pPr>
            <a:lvl2pPr marR="0" lvl="1" algn="ctr" rtl="0">
              <a:lnSpc>
                <a:spcPct val="100000"/>
              </a:lnSpc>
              <a:spcBef>
                <a:spcPts val="1231"/>
              </a:spcBef>
              <a:spcAft>
                <a:spcPts val="0"/>
              </a:spcAft>
              <a:buClr>
                <a:schemeClr val="lt1"/>
              </a:buClr>
              <a:buSzPts val="2800"/>
              <a:buFont typeface="Arial"/>
              <a:buNone/>
              <a:defRPr sz="6156" b="0" i="0" u="none" strike="noStrike" cap="none">
                <a:solidFill>
                  <a:schemeClr val="lt1"/>
                </a:solidFill>
                <a:latin typeface="Arial"/>
                <a:ea typeface="Arial"/>
                <a:cs typeface="Arial"/>
                <a:sym typeface="Arial"/>
              </a:defRPr>
            </a:lvl2pPr>
            <a:lvl3pPr marR="0" lvl="2" algn="ctr" rtl="0">
              <a:lnSpc>
                <a:spcPct val="100000"/>
              </a:lnSpc>
              <a:spcBef>
                <a:spcPts val="1055"/>
              </a:spcBef>
              <a:spcAft>
                <a:spcPts val="0"/>
              </a:spcAft>
              <a:buClr>
                <a:schemeClr val="lt1"/>
              </a:buClr>
              <a:buSzPts val="2400"/>
              <a:buFont typeface="Arial"/>
              <a:buNone/>
              <a:defRPr sz="5277" b="0" i="0" u="none" strike="noStrike" cap="none">
                <a:solidFill>
                  <a:schemeClr val="lt1"/>
                </a:solidFill>
                <a:latin typeface="Arial"/>
                <a:ea typeface="Arial"/>
                <a:cs typeface="Arial"/>
                <a:sym typeface="Arial"/>
              </a:defRPr>
            </a:lvl3pPr>
            <a:lvl4pPr marR="0" lvl="3" algn="ctr" rtl="0">
              <a:lnSpc>
                <a:spcPct val="100000"/>
              </a:lnSpc>
              <a:spcBef>
                <a:spcPts val="879"/>
              </a:spcBef>
              <a:spcAft>
                <a:spcPts val="0"/>
              </a:spcAft>
              <a:buClr>
                <a:schemeClr val="lt1"/>
              </a:buClr>
              <a:buSzPts val="2000"/>
              <a:buFont typeface="Arial"/>
              <a:buNone/>
              <a:defRPr sz="4397" b="0" i="0" u="none" strike="noStrike" cap="none">
                <a:solidFill>
                  <a:schemeClr val="lt1"/>
                </a:solidFill>
                <a:latin typeface="Arial"/>
                <a:ea typeface="Arial"/>
                <a:cs typeface="Arial"/>
                <a:sym typeface="Arial"/>
              </a:defRPr>
            </a:lvl4pPr>
            <a:lvl5pPr marR="0" lvl="4" algn="ctr" rtl="0">
              <a:lnSpc>
                <a:spcPct val="100000"/>
              </a:lnSpc>
              <a:spcBef>
                <a:spcPts val="879"/>
              </a:spcBef>
              <a:spcAft>
                <a:spcPts val="0"/>
              </a:spcAft>
              <a:buClr>
                <a:schemeClr val="lt1"/>
              </a:buClr>
              <a:buSzPts val="2000"/>
              <a:buFont typeface="Arial"/>
              <a:buNone/>
              <a:defRPr sz="4397" b="0" i="0" u="none" strike="noStrike" cap="none">
                <a:solidFill>
                  <a:schemeClr val="lt1"/>
                </a:solidFill>
                <a:latin typeface="Arial"/>
                <a:ea typeface="Arial"/>
                <a:cs typeface="Arial"/>
                <a:sym typeface="Arial"/>
              </a:defRPr>
            </a:lvl5pPr>
            <a:lvl6pPr marR="0" lvl="5" algn="ctr" rtl="0">
              <a:lnSpc>
                <a:spcPct val="100000"/>
              </a:lnSpc>
              <a:spcBef>
                <a:spcPts val="879"/>
              </a:spcBef>
              <a:spcAft>
                <a:spcPts val="0"/>
              </a:spcAft>
              <a:buClr>
                <a:schemeClr val="lt1"/>
              </a:buClr>
              <a:buSzPts val="2000"/>
              <a:buFont typeface="Arial"/>
              <a:buNone/>
              <a:defRPr sz="4397" b="0" i="0" u="none" strike="noStrike" cap="none">
                <a:solidFill>
                  <a:schemeClr val="lt1"/>
                </a:solidFill>
                <a:latin typeface="Calibri"/>
                <a:ea typeface="Calibri"/>
                <a:cs typeface="Calibri"/>
                <a:sym typeface="Calibri"/>
              </a:defRPr>
            </a:lvl6pPr>
            <a:lvl7pPr marR="0" lvl="6" algn="ctr" rtl="0">
              <a:lnSpc>
                <a:spcPct val="100000"/>
              </a:lnSpc>
              <a:spcBef>
                <a:spcPts val="879"/>
              </a:spcBef>
              <a:spcAft>
                <a:spcPts val="0"/>
              </a:spcAft>
              <a:buClr>
                <a:schemeClr val="lt1"/>
              </a:buClr>
              <a:buSzPts val="2000"/>
              <a:buFont typeface="Arial"/>
              <a:buNone/>
              <a:defRPr sz="4397" b="0" i="0" u="none" strike="noStrike" cap="none">
                <a:solidFill>
                  <a:schemeClr val="lt1"/>
                </a:solidFill>
                <a:latin typeface="Calibri"/>
                <a:ea typeface="Calibri"/>
                <a:cs typeface="Calibri"/>
                <a:sym typeface="Calibri"/>
              </a:defRPr>
            </a:lvl7pPr>
            <a:lvl8pPr marR="0" lvl="7" algn="ctr" rtl="0">
              <a:lnSpc>
                <a:spcPct val="100000"/>
              </a:lnSpc>
              <a:spcBef>
                <a:spcPts val="879"/>
              </a:spcBef>
              <a:spcAft>
                <a:spcPts val="0"/>
              </a:spcAft>
              <a:buClr>
                <a:schemeClr val="lt1"/>
              </a:buClr>
              <a:buSzPts val="2000"/>
              <a:buFont typeface="Arial"/>
              <a:buNone/>
              <a:defRPr sz="4397" b="0" i="0" u="none" strike="noStrike" cap="none">
                <a:solidFill>
                  <a:schemeClr val="lt1"/>
                </a:solidFill>
                <a:latin typeface="Calibri"/>
                <a:ea typeface="Calibri"/>
                <a:cs typeface="Calibri"/>
                <a:sym typeface="Calibri"/>
              </a:defRPr>
            </a:lvl8pPr>
            <a:lvl9pPr marR="0" lvl="8" algn="ctr" rtl="0">
              <a:lnSpc>
                <a:spcPct val="100000"/>
              </a:lnSpc>
              <a:spcBef>
                <a:spcPts val="879"/>
              </a:spcBef>
              <a:spcAft>
                <a:spcPts val="0"/>
              </a:spcAft>
              <a:buClr>
                <a:schemeClr val="lt1"/>
              </a:buClr>
              <a:buSzPts val="2000"/>
              <a:buFont typeface="Arial"/>
              <a:buNone/>
              <a:defRPr sz="4397" b="0" i="0" u="none" strike="noStrike" cap="none">
                <a:solidFill>
                  <a:schemeClr val="lt1"/>
                </a:solidFill>
                <a:latin typeface="Calibri"/>
                <a:ea typeface="Calibri"/>
                <a:cs typeface="Calibri"/>
                <a:sym typeface="Calibri"/>
              </a:defRPr>
            </a:lvl9pPr>
          </a:lstStyle>
          <a:p>
            <a:endParaRPr/>
          </a:p>
        </p:txBody>
      </p:sp>
      <p:pic>
        <p:nvPicPr>
          <p:cNvPr id="10" name="Google Shape;10;p2"/>
          <p:cNvPicPr preferRelativeResize="0"/>
          <p:nvPr/>
        </p:nvPicPr>
        <p:blipFill>
          <a:blip r:embed="rId2"/>
          <a:srcRect/>
          <a:stretch/>
        </p:blipFill>
        <p:spPr>
          <a:xfrm>
            <a:off x="7965062" y="10128319"/>
            <a:ext cx="4173975" cy="970691"/>
          </a:xfrm>
          <a:prstGeom prst="rect">
            <a:avLst/>
          </a:prstGeom>
          <a:noFill/>
          <a:ln>
            <a:noFill/>
          </a:ln>
        </p:spPr>
      </p:pic>
      <p:sp>
        <p:nvSpPr>
          <p:cNvPr id="11" name="Google Shape;11;p2"/>
          <p:cNvSpPr/>
          <p:nvPr/>
        </p:nvSpPr>
        <p:spPr>
          <a:xfrm>
            <a:off x="-11" y="10563639"/>
            <a:ext cx="7670811" cy="138228"/>
          </a:xfrm>
          <a:prstGeom prst="rect">
            <a:avLst/>
          </a:prstGeom>
          <a:solidFill>
            <a:srgbClr val="BD2036"/>
          </a:solidFill>
          <a:ln>
            <a:noFill/>
          </a:ln>
        </p:spPr>
        <p:txBody>
          <a:bodyPr spcFirstLastPara="1" wrap="square" lIns="201008" tIns="100477" rIns="201008" bIns="100477" anchor="ctr" anchorCtr="0">
            <a:noAutofit/>
          </a:bodyPr>
          <a:lstStyle/>
          <a:p>
            <a:pPr marL="0" marR="0" lvl="0" indent="0" algn="ctr" rtl="0">
              <a:lnSpc>
                <a:spcPct val="100000"/>
              </a:lnSpc>
              <a:spcBef>
                <a:spcPts val="0"/>
              </a:spcBef>
              <a:spcAft>
                <a:spcPts val="0"/>
              </a:spcAft>
              <a:buNone/>
            </a:pPr>
            <a:endParaRPr sz="3078" b="0" i="0" u="none" strike="noStrike" cap="none">
              <a:solidFill>
                <a:schemeClr val="lt1"/>
              </a:solidFill>
              <a:latin typeface="Arial"/>
              <a:ea typeface="Arial"/>
              <a:cs typeface="Arial"/>
              <a:sym typeface="Arial"/>
            </a:endParaRPr>
          </a:p>
        </p:txBody>
      </p:sp>
      <p:sp>
        <p:nvSpPr>
          <p:cNvPr id="13" name="Google Shape;13;p2"/>
          <p:cNvSpPr txBox="1">
            <a:spLocks noGrp="1"/>
          </p:cNvSpPr>
          <p:nvPr>
            <p:ph type="sldNum" idx="12"/>
          </p:nvPr>
        </p:nvSpPr>
        <p:spPr>
          <a:xfrm>
            <a:off x="18813040" y="10443808"/>
            <a:ext cx="1206378" cy="865434"/>
          </a:xfrm>
          <a:prstGeom prst="rect">
            <a:avLst/>
          </a:prstGeom>
        </p:spPr>
        <p:txBody>
          <a:bodyPr spcFirstLastPara="1" wrap="square" lIns="91425" tIns="91425" rIns="91425" bIns="91425" anchor="t" anchorCtr="0">
            <a:noAutofit/>
          </a:bodyPr>
          <a:lstStyle>
            <a:lvl1pPr lvl="0">
              <a:buNone/>
              <a:defRPr>
                <a:solidFill>
                  <a:schemeClr val="lt1"/>
                </a:solidFill>
                <a:latin typeface="Calibri"/>
                <a:ea typeface="Calibri"/>
                <a:cs typeface="Calibri"/>
                <a:sym typeface="Calibri"/>
              </a:defRPr>
            </a:lvl1pPr>
            <a:lvl2pPr lvl="1">
              <a:buNone/>
              <a:defRPr>
                <a:solidFill>
                  <a:schemeClr val="lt1"/>
                </a:solidFill>
                <a:latin typeface="Calibri"/>
                <a:ea typeface="Calibri"/>
                <a:cs typeface="Calibri"/>
                <a:sym typeface="Calibri"/>
              </a:defRPr>
            </a:lvl2pPr>
            <a:lvl3pPr lvl="2">
              <a:buNone/>
              <a:defRPr>
                <a:solidFill>
                  <a:schemeClr val="lt1"/>
                </a:solidFill>
                <a:latin typeface="Calibri"/>
                <a:ea typeface="Calibri"/>
                <a:cs typeface="Calibri"/>
                <a:sym typeface="Calibri"/>
              </a:defRPr>
            </a:lvl3pPr>
            <a:lvl4pPr lvl="3">
              <a:buNone/>
              <a:defRPr>
                <a:solidFill>
                  <a:schemeClr val="lt1"/>
                </a:solidFill>
                <a:latin typeface="Calibri"/>
                <a:ea typeface="Calibri"/>
                <a:cs typeface="Calibri"/>
                <a:sym typeface="Calibri"/>
              </a:defRPr>
            </a:lvl4pPr>
            <a:lvl5pPr lvl="4">
              <a:buNone/>
              <a:defRPr>
                <a:solidFill>
                  <a:schemeClr val="lt1"/>
                </a:solidFill>
                <a:latin typeface="Calibri"/>
                <a:ea typeface="Calibri"/>
                <a:cs typeface="Calibri"/>
                <a:sym typeface="Calibri"/>
              </a:defRPr>
            </a:lvl5pPr>
            <a:lvl6pPr lvl="5">
              <a:buNone/>
              <a:defRPr>
                <a:solidFill>
                  <a:schemeClr val="lt1"/>
                </a:solidFill>
                <a:latin typeface="Calibri"/>
                <a:ea typeface="Calibri"/>
                <a:cs typeface="Calibri"/>
                <a:sym typeface="Calibri"/>
              </a:defRPr>
            </a:lvl6pPr>
            <a:lvl7pPr lvl="6">
              <a:buNone/>
              <a:defRPr>
                <a:solidFill>
                  <a:schemeClr val="lt1"/>
                </a:solidFill>
                <a:latin typeface="Calibri"/>
                <a:ea typeface="Calibri"/>
                <a:cs typeface="Calibri"/>
                <a:sym typeface="Calibri"/>
              </a:defRPr>
            </a:lvl7pPr>
            <a:lvl8pPr lvl="7">
              <a:buNone/>
              <a:defRPr>
                <a:solidFill>
                  <a:schemeClr val="lt1"/>
                </a:solidFill>
                <a:latin typeface="Calibri"/>
                <a:ea typeface="Calibri"/>
                <a:cs typeface="Calibri"/>
                <a:sym typeface="Calibri"/>
              </a:defRPr>
            </a:lvl8pPr>
            <a:lvl9pPr lvl="8">
              <a:buNone/>
              <a:defRPr>
                <a:solidFill>
                  <a:schemeClr val="lt1"/>
                </a:solidFill>
                <a:latin typeface="Calibri"/>
                <a:ea typeface="Calibri"/>
                <a:cs typeface="Calibri"/>
                <a:sym typeface="Calibri"/>
              </a:defRPr>
            </a:lvl9pPr>
          </a:lstStyle>
          <a:p>
            <a:pPr algn="r"/>
            <a:fld id="{00000000-1234-1234-1234-123412341234}" type="slidenum">
              <a:rPr lang="en" smtClean="0"/>
              <a:pPr algn="r"/>
              <a:t>‹#›</a:t>
            </a:fld>
            <a:endParaRPr lang="en"/>
          </a:p>
        </p:txBody>
      </p:sp>
      <p:sp>
        <p:nvSpPr>
          <p:cNvPr id="14" name="Google Shape;11;p2">
            <a:extLst>
              <a:ext uri="{FF2B5EF4-FFF2-40B4-BE49-F238E27FC236}">
                <a16:creationId xmlns:a16="http://schemas.microsoft.com/office/drawing/2014/main" id="{D2C2B7BF-E16A-4D41-BE71-DF48055AB774}"/>
              </a:ext>
            </a:extLst>
          </p:cNvPr>
          <p:cNvSpPr/>
          <p:nvPr userDrawn="1"/>
        </p:nvSpPr>
        <p:spPr>
          <a:xfrm>
            <a:off x="12433289" y="10563639"/>
            <a:ext cx="7670811" cy="138228"/>
          </a:xfrm>
          <a:prstGeom prst="rect">
            <a:avLst/>
          </a:prstGeom>
          <a:solidFill>
            <a:srgbClr val="BD2036"/>
          </a:solidFill>
          <a:ln>
            <a:noFill/>
          </a:ln>
        </p:spPr>
        <p:txBody>
          <a:bodyPr spcFirstLastPara="1" wrap="square" lIns="201008" tIns="100477" rIns="201008" bIns="100477" anchor="ctr" anchorCtr="0">
            <a:noAutofit/>
          </a:bodyPr>
          <a:lstStyle/>
          <a:p>
            <a:pPr marL="0" marR="0" lvl="0" indent="0" algn="ctr" rtl="0">
              <a:lnSpc>
                <a:spcPct val="100000"/>
              </a:lnSpc>
              <a:spcBef>
                <a:spcPts val="0"/>
              </a:spcBef>
              <a:spcAft>
                <a:spcPts val="0"/>
              </a:spcAft>
              <a:buNone/>
            </a:pPr>
            <a:endParaRPr sz="3078"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0966016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2000">
              <a:schemeClr val="bg1">
                <a:lumMod val="85000"/>
              </a:schemeClr>
            </a:gs>
            <a:gs pos="96000">
              <a:schemeClr val="accent1">
                <a:lumMod val="45000"/>
                <a:lumOff val="55000"/>
              </a:schemeClr>
            </a:gs>
            <a:gs pos="99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2" r:id="rId2"/>
    <p:sldLayoutId id="2147483655"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AHECRequiredActivitie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2.xml"/><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AHECRequiredActivitie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AHECRequiredActivitie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AHECRequiredActivitie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47"/>
          <p:cNvPicPr preferRelativeResize="0"/>
          <p:nvPr/>
        </p:nvPicPr>
        <p:blipFill rotWithShape="1">
          <a:blip r:embed="rId3"/>
          <a:srcRect t="5746" b="8070"/>
          <a:stretch/>
        </p:blipFill>
        <p:spPr>
          <a:xfrm>
            <a:off x="0" y="0"/>
            <a:ext cx="20086148" cy="11308556"/>
          </a:xfrm>
          <a:prstGeom prst="rect">
            <a:avLst/>
          </a:prstGeom>
          <a:noFill/>
          <a:ln>
            <a:noFill/>
          </a:ln>
        </p:spPr>
      </p:pic>
      <p:sp>
        <p:nvSpPr>
          <p:cNvPr id="287" name="Google Shape;287;p47"/>
          <p:cNvSpPr txBox="1">
            <a:spLocks noGrp="1"/>
          </p:cNvSpPr>
          <p:nvPr>
            <p:ph type="subTitle" idx="1"/>
          </p:nvPr>
        </p:nvSpPr>
        <p:spPr>
          <a:xfrm>
            <a:off x="3213100" y="6375400"/>
            <a:ext cx="12618807" cy="4118429"/>
          </a:xfrm>
          <a:prstGeom prst="rect">
            <a:avLst/>
          </a:prstGeom>
          <a:noFill/>
          <a:ln>
            <a:noFill/>
          </a:ln>
        </p:spPr>
        <p:txBody>
          <a:bodyPr spcFirstLastPara="1" wrap="square" lIns="201008" tIns="201008" rIns="201008" bIns="201008" anchor="t" anchorCtr="0">
            <a:noAutofit/>
          </a:bodyPr>
          <a:lstStyle/>
          <a:p>
            <a:pPr>
              <a:spcBef>
                <a:spcPts val="0"/>
              </a:spcBef>
              <a:buSzPts val="2400"/>
            </a:pPr>
            <a:r>
              <a:rPr lang="en-US" sz="4000" b="1" dirty="0"/>
              <a:t>March 2023</a:t>
            </a:r>
          </a:p>
          <a:p>
            <a:pPr>
              <a:spcBef>
                <a:spcPts val="0"/>
              </a:spcBef>
              <a:buSzPts val="2400"/>
            </a:pPr>
            <a:r>
              <a:rPr lang="en-US" sz="4000" b="1" dirty="0"/>
              <a:t>REQUEST FOR PROPOSALS</a:t>
            </a:r>
          </a:p>
          <a:p>
            <a:pPr>
              <a:spcBef>
                <a:spcPts val="0"/>
              </a:spcBef>
              <a:buSzPts val="2400"/>
            </a:pPr>
            <a:r>
              <a:rPr lang="en-US" sz="4000" b="1" dirty="0"/>
              <a:t>ARIZONA AHEC EASTERN REGIONAL CENTER</a:t>
            </a:r>
          </a:p>
          <a:p>
            <a:pPr>
              <a:spcBef>
                <a:spcPts val="0"/>
              </a:spcBef>
              <a:buSzPts val="2400"/>
            </a:pPr>
            <a:r>
              <a:rPr lang="en-US" sz="4000" b="1" dirty="0"/>
              <a:t>Including Gila, Graham and Greenlee Counties</a:t>
            </a:r>
          </a:p>
          <a:p>
            <a:pPr>
              <a:spcBef>
                <a:spcPts val="0"/>
              </a:spcBef>
              <a:buSzPts val="2400"/>
            </a:pPr>
            <a:r>
              <a:rPr lang="en-US" sz="4000" b="1" dirty="0"/>
              <a:t>Scope of Work, Specifications and Technical Requirements</a:t>
            </a:r>
          </a:p>
          <a:p>
            <a:pPr>
              <a:spcBef>
                <a:spcPts val="0"/>
              </a:spcBef>
              <a:buSzPts val="2400"/>
            </a:pPr>
            <a:endParaRPr sz="5277" b="1" dirty="0"/>
          </a:p>
        </p:txBody>
      </p:sp>
      <p:pic>
        <p:nvPicPr>
          <p:cNvPr id="288" name="Google Shape;288;p47"/>
          <p:cNvPicPr preferRelativeResize="0"/>
          <p:nvPr/>
        </p:nvPicPr>
        <p:blipFill>
          <a:blip r:embed="rId4"/>
          <a:srcRect/>
          <a:stretch/>
        </p:blipFill>
        <p:spPr>
          <a:xfrm>
            <a:off x="6233918" y="1291370"/>
            <a:ext cx="7636263" cy="1775875"/>
          </a:xfrm>
          <a:prstGeom prst="rect">
            <a:avLst/>
          </a:prstGeom>
          <a:noFill/>
          <a:ln>
            <a:noFill/>
          </a:ln>
        </p:spPr>
      </p:pic>
    </p:spTree>
    <p:extLst>
      <p:ext uri="{BB962C8B-B14F-4D97-AF65-F5344CB8AC3E}">
        <p14:creationId xmlns:p14="http://schemas.microsoft.com/office/powerpoint/2010/main" val="226779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1202730" y="738064"/>
            <a:ext cx="18063900" cy="908100"/>
          </a:xfrm>
        </p:spPr>
        <p:txBody>
          <a:bodyPr/>
          <a:lstStyle/>
          <a:p>
            <a:pPr algn="r"/>
            <a:r>
              <a:rPr lang="en-US" sz="4400" dirty="0">
                <a:solidFill>
                  <a:schemeClr val="tx1"/>
                </a:solidFill>
                <a:latin typeface="Felix Titling" panose="04060505060202020A04" pitchFamily="82" charset="0"/>
              </a:rPr>
              <a:t>Community based experiential training</a:t>
            </a:r>
            <a:br>
              <a:rPr lang="en-US" dirty="0"/>
            </a:br>
            <a:endParaRPr lang="en-US" sz="2800" b="1" dirty="0"/>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dirty="0"/>
          </a:p>
        </p:txBody>
      </p:sp>
      <p:sp>
        <p:nvSpPr>
          <p:cNvPr id="4" name="TextBox 3">
            <a:extLst>
              <a:ext uri="{FF2B5EF4-FFF2-40B4-BE49-F238E27FC236}">
                <a16:creationId xmlns:a16="http://schemas.microsoft.com/office/drawing/2014/main" id="{2425267C-36FD-504B-B597-D903ACAE57E0}"/>
              </a:ext>
            </a:extLst>
          </p:cNvPr>
          <p:cNvSpPr txBox="1"/>
          <p:nvPr/>
        </p:nvSpPr>
        <p:spPr>
          <a:xfrm>
            <a:off x="1633928" y="1858780"/>
            <a:ext cx="17449822" cy="7417415"/>
          </a:xfrm>
          <a:prstGeom prst="rect">
            <a:avLst/>
          </a:prstGeom>
          <a:noFill/>
        </p:spPr>
        <p:txBody>
          <a:bodyPr wrap="square" rtlCol="0">
            <a:spAutoFit/>
          </a:bodyPr>
          <a:lstStyle/>
          <a:p>
            <a:pPr marL="38100" lvl="5">
              <a:buClr>
                <a:schemeClr val="dk2"/>
              </a:buClr>
              <a:buSzPts val="3000"/>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Each AzAHEC Regional Center </a:t>
            </a:r>
            <a:r>
              <a:rPr lang="en-US" sz="2800" dirty="0">
                <a:solidFill>
                  <a:schemeClr val="accent4"/>
                </a:solidFill>
                <a:effectLst/>
                <a:latin typeface="Arial" panose="020B0604020202020204" pitchFamily="34" charset="0"/>
                <a:ea typeface="Times New Roman" panose="02020603050405020304" pitchFamily="18" charset="0"/>
                <a:cs typeface="Times New Roman" panose="02020603050405020304" pitchFamily="18" charset="0"/>
              </a:rPr>
              <a:t>must</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support community-based experiential training (CBET) in rural and underserved areas through field placements/clinical rotations/placements for health professions trainees (i.e., students and residents). Health </a:t>
            </a:r>
            <a:r>
              <a:rPr lang="en-US" sz="2800" dirty="0">
                <a:effectLst/>
                <a:latin typeface="+mj-lt"/>
                <a:ea typeface="Times New Roman" panose="02020603050405020304" pitchFamily="18" charset="0"/>
                <a:cs typeface="Times New Roman" panose="02020603050405020304" pitchFamily="18" charset="0"/>
              </a:rPr>
              <a:t>profession </a:t>
            </a:r>
            <a:r>
              <a:rPr lang="en-US" sz="2800" dirty="0">
                <a:latin typeface="+mj-lt"/>
                <a:ea typeface="Times New Roman" panose="02020603050405020304" pitchFamily="18" charset="0"/>
                <a:cs typeface="Times New Roman" panose="02020603050405020304" pitchFamily="18" charset="0"/>
              </a:rPr>
              <a:t>students may </a:t>
            </a:r>
            <a:r>
              <a:rPr lang="en-US" sz="2800" dirty="0">
                <a:latin typeface="+mj-lt"/>
                <a:cs typeface="Calibri" panose="020F0502020204030204" pitchFamily="34" charset="0"/>
              </a:rPr>
              <a:t>include individuals from allied health, behavioral health, community health worker, dental assistant and hygienist, dentist, doctor of osteopathy, medical doctor, nurse anesthetist, nurse practitioner, nursing (RN), occupational therapy, pharmacist, physical therapy, physician assistant, public health, social work, and others who are matriculated in a health profession program.  </a:t>
            </a:r>
            <a:endParaRPr lang="en-US" sz="2800" dirty="0">
              <a:latin typeface="+mj-lt"/>
              <a:cs typeface="Times New Roman" panose="02020603050405020304" pitchFamily="18" charset="0"/>
            </a:endParaRPr>
          </a:p>
          <a:p>
            <a:pPr marL="38100" lvl="5">
              <a:buClr>
                <a:schemeClr val="dk2"/>
              </a:buClr>
              <a:buSzPts val="3000"/>
            </a:pPr>
            <a:endParaRPr lang="en-US" sz="2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8100" lvl="5">
              <a:buClr>
                <a:schemeClr val="dk2"/>
              </a:buClr>
              <a:buSzPts val="3000"/>
            </a:pPr>
            <a:r>
              <a:rPr lang="en-US" sz="2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Applicant </a:t>
            </a:r>
            <a:r>
              <a:rPr lang="en-US" sz="2800" dirty="0">
                <a:solidFill>
                  <a:schemeClr val="accent4"/>
                </a:solidFill>
                <a:effectLst/>
                <a:latin typeface="Arial" panose="020B0604020202020204" pitchFamily="34" charset="0"/>
                <a:ea typeface="Times New Roman" panose="02020603050405020304" pitchFamily="18" charset="0"/>
                <a:cs typeface="Times New Roman" panose="02020603050405020304" pitchFamily="18" charset="0"/>
              </a:rPr>
              <a:t>must</a:t>
            </a:r>
            <a:r>
              <a:rPr lang="en-US" sz="2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identify proposed CBET training experiences in the narrative section </a:t>
            </a:r>
            <a:r>
              <a:rPr lang="en-US" sz="2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3" action="ppaction://hlinkfile">
                  <a:extLst>
                    <a:ext uri="{A12FA001-AC4F-418D-AE19-62706E023703}">
                      <ahyp:hlinkClr xmlns:ahyp="http://schemas.microsoft.com/office/drawing/2018/hyperlinkcolor" val="tx"/>
                    </a:ext>
                  </a:extLst>
                </a:hlinkClick>
              </a:rPr>
              <a:t>“AHEC Required Program Activities”</a:t>
            </a:r>
            <a:r>
              <a:rPr lang="en-US" sz="2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and reflect these activities and associated costs on “Proposed Workplan and Budget Development” (ATTACHMENT A).  This </a:t>
            </a:r>
            <a:r>
              <a:rPr lang="en-US" sz="2800" dirty="0">
                <a:solidFill>
                  <a:schemeClr val="accent4"/>
                </a:solidFill>
                <a:effectLst/>
                <a:latin typeface="Arial" panose="020B0604020202020204" pitchFamily="34" charset="0"/>
                <a:ea typeface="Times New Roman" panose="02020603050405020304" pitchFamily="18" charset="0"/>
                <a:cs typeface="Times New Roman" panose="02020603050405020304" pitchFamily="18" charset="0"/>
              </a:rPr>
              <a:t>must</a:t>
            </a:r>
            <a:r>
              <a:rPr lang="en-US" sz="2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include </a:t>
            </a:r>
            <a:r>
              <a:rPr lang="en-US" sz="2800" i="1" u="sng"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but is not limited to </a:t>
            </a:r>
            <a:r>
              <a:rPr lang="en-US" sz="2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rotations that are initiated by other AzAHEC funded programs, inclusive of the Rural Health Professions Programs.</a:t>
            </a:r>
          </a:p>
          <a:p>
            <a:pPr marL="38100" lvl="5">
              <a:buClr>
                <a:schemeClr val="dk2"/>
              </a:buClr>
              <a:buSzPts val="3000"/>
            </a:pPr>
            <a:endParaRPr lang="en-US" sz="2800" dirty="0"/>
          </a:p>
          <a:p>
            <a:pPr marL="38100" lvl="5">
              <a:buClr>
                <a:schemeClr val="dk2"/>
              </a:buClr>
              <a:buSzPts val="3000"/>
            </a:pPr>
            <a:r>
              <a:rPr lang="en-US" sz="2800" dirty="0">
                <a:latin typeface="Arial" panose="020B0604020202020204" pitchFamily="34" charset="0"/>
                <a:ea typeface="Times New Roman" panose="02020603050405020304" pitchFamily="18" charset="0"/>
                <a:cs typeface="Times New Roman" panose="02020603050405020304" pitchFamily="18" charset="0"/>
              </a:rPr>
              <a:t>Applicant should review the Scope of Work Template (EXHIBIT ONE) that contains reporting specifications for this category. </a:t>
            </a:r>
          </a:p>
          <a:p>
            <a:pPr marL="552450" lvl="5" indent="-514350">
              <a:buClr>
                <a:schemeClr val="dk2"/>
              </a:buClr>
              <a:buSzPts val="3000"/>
              <a:buAutoNum type="arabicPeriod"/>
            </a:pPr>
            <a:endParaRPr lang="en-US" sz="2800" dirty="0"/>
          </a:p>
          <a:p>
            <a:pPr marL="38100" lvl="5">
              <a:buClr>
                <a:schemeClr val="dk2"/>
              </a:buClr>
              <a:buSzPts val="3000"/>
            </a:pPr>
            <a:endParaRPr lang="en-US" sz="2800" dirty="0"/>
          </a:p>
        </p:txBody>
      </p:sp>
    </p:spTree>
    <p:extLst>
      <p:ext uri="{BB962C8B-B14F-4D97-AF65-F5344CB8AC3E}">
        <p14:creationId xmlns:p14="http://schemas.microsoft.com/office/powerpoint/2010/main" val="90956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1202730" y="738064"/>
            <a:ext cx="18063900" cy="908100"/>
          </a:xfrm>
        </p:spPr>
        <p:txBody>
          <a:bodyPr/>
          <a:lstStyle/>
          <a:p>
            <a:pPr algn="r"/>
            <a:r>
              <a:rPr lang="en-US" sz="4400" dirty="0">
                <a:solidFill>
                  <a:schemeClr val="tx1"/>
                </a:solidFill>
                <a:latin typeface="Felix Titling" panose="04060505060202020A04" pitchFamily="82" charset="0"/>
              </a:rPr>
              <a:t>RURAL HEALTH PROFESSIONS PROGRAMS</a:t>
            </a:r>
            <a:br>
              <a:rPr lang="en-US" sz="4400" dirty="0">
                <a:solidFill>
                  <a:schemeClr val="tx1"/>
                </a:solidFill>
                <a:latin typeface="Felix Titling" panose="04060505060202020A04" pitchFamily="82" charset="0"/>
              </a:rPr>
            </a:br>
            <a:r>
              <a:rPr lang="en-US" sz="4400" dirty="0">
                <a:solidFill>
                  <a:schemeClr val="tx1"/>
                </a:solidFill>
                <a:latin typeface="Felix Titling" panose="04060505060202020A04" pitchFamily="82" charset="0"/>
              </a:rPr>
              <a:t> south campus residencies</a:t>
            </a:r>
            <a:br>
              <a:rPr lang="en-US" dirty="0">
                <a:solidFill>
                  <a:schemeClr val="tx1"/>
                </a:solidFill>
              </a:rPr>
            </a:br>
            <a:endParaRPr lang="en-US" sz="2800" b="1" dirty="0">
              <a:solidFill>
                <a:schemeClr val="tx1"/>
              </a:solidFill>
            </a:endParaRP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2372364" y="1490290"/>
            <a:ext cx="16636279" cy="6801862"/>
          </a:xfrm>
          <a:prstGeom prst="rect">
            <a:avLst/>
          </a:prstGeom>
          <a:noFill/>
        </p:spPr>
        <p:txBody>
          <a:bodyPr wrap="square" rtlCol="0">
            <a:spAutoFit/>
          </a:bodyPr>
          <a:lstStyle/>
          <a:p>
            <a:pPr marL="38100" lvl="5">
              <a:buClr>
                <a:schemeClr val="dk2"/>
              </a:buClr>
              <a:buSzPts val="3000"/>
            </a:pPr>
            <a:r>
              <a:rPr lang="en-US" sz="2800" dirty="0">
                <a:latin typeface="+mn-lt"/>
              </a:rPr>
              <a:t>AzAHEC supports academic health science student clinical rotations through formal agreements with Rural Health Professions Program (RHPP) at the three public colleges under the Arizona Board of Regents in nine colleges as identified below:</a:t>
            </a:r>
            <a:r>
              <a:rPr lang="en-US" sz="2800" dirty="0"/>
              <a:t> </a:t>
            </a:r>
          </a:p>
          <a:p>
            <a:pPr marL="38100" lvl="5">
              <a:buClr>
                <a:schemeClr val="dk2"/>
              </a:buClr>
              <a:buSzPts val="3000"/>
            </a:pPr>
            <a:endParaRPr lang="en-US" sz="2800" dirty="0"/>
          </a:p>
          <a:p>
            <a:pPr marL="38100" lvl="5">
              <a:buClr>
                <a:schemeClr val="dk2"/>
              </a:buClr>
              <a:buSzPts val="3000"/>
            </a:pPr>
            <a:endParaRPr lang="en-US" sz="2800" dirty="0"/>
          </a:p>
          <a:p>
            <a:pPr marL="38100" lvl="5">
              <a:buClr>
                <a:schemeClr val="dk2"/>
              </a:buClr>
              <a:buSzPts val="3000"/>
            </a:pPr>
            <a:endParaRPr lang="en-US" sz="2800" dirty="0"/>
          </a:p>
          <a:p>
            <a:pPr marL="38100" lvl="5">
              <a:buClr>
                <a:schemeClr val="dk2"/>
              </a:buClr>
              <a:buSzPts val="3000"/>
            </a:pPr>
            <a:endParaRPr lang="en-US" sz="2800" dirty="0"/>
          </a:p>
          <a:p>
            <a:pPr marL="38100" lvl="5">
              <a:buClr>
                <a:schemeClr val="dk2"/>
              </a:buClr>
              <a:buSzPts val="3000"/>
            </a:pPr>
            <a:endParaRPr lang="en-US" sz="2800" dirty="0"/>
          </a:p>
          <a:p>
            <a:pPr marL="38100" lvl="5">
              <a:buClr>
                <a:schemeClr val="dk2"/>
              </a:buClr>
              <a:buSzPts val="3000"/>
            </a:pPr>
            <a:endParaRPr lang="en-US" sz="2800" dirty="0"/>
          </a:p>
          <a:p>
            <a:pPr marL="38100" lvl="5">
              <a:buClr>
                <a:schemeClr val="dk2"/>
              </a:buClr>
              <a:buSzPts val="3000"/>
            </a:pPr>
            <a:endParaRPr lang="en-US" sz="2800" dirty="0"/>
          </a:p>
          <a:p>
            <a:pPr marL="38100" lvl="5">
              <a:buClr>
                <a:schemeClr val="dk2"/>
              </a:buClr>
              <a:buSzPts val="3000"/>
            </a:pPr>
            <a:endParaRPr lang="en-US" sz="2800" dirty="0"/>
          </a:p>
          <a:p>
            <a:pPr marL="38100" lvl="5">
              <a:buClr>
                <a:schemeClr val="dk2"/>
              </a:buClr>
              <a:buSzPts val="3000"/>
            </a:pPr>
            <a:endParaRPr lang="en-US" sz="2800" dirty="0"/>
          </a:p>
          <a:p>
            <a:pPr marL="38100" lvl="5">
              <a:buClr>
                <a:schemeClr val="dk2"/>
              </a:buClr>
              <a:buSzPts val="3000"/>
            </a:pPr>
            <a:endParaRPr lang="en-US" sz="2800" dirty="0"/>
          </a:p>
          <a:p>
            <a:pPr marL="38100" lvl="5">
              <a:buClr>
                <a:schemeClr val="dk2"/>
              </a:buClr>
              <a:buSzPts val="3000"/>
            </a:pPr>
            <a:endParaRPr lang="en-US" sz="2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400" dirty="0">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5721FCCA-11A8-23FE-1105-9875D8AE2D2E}"/>
              </a:ext>
            </a:extLst>
          </p:cNvPr>
          <p:cNvGraphicFramePr>
            <a:graphicFrameLocks noGrp="1"/>
          </p:cNvGraphicFramePr>
          <p:nvPr>
            <p:extLst>
              <p:ext uri="{D42A27DB-BD31-4B8C-83A1-F6EECF244321}">
                <p14:modId xmlns:p14="http://schemas.microsoft.com/office/powerpoint/2010/main" val="2883505136"/>
              </p:ext>
            </p:extLst>
          </p:nvPr>
        </p:nvGraphicFramePr>
        <p:xfrm>
          <a:off x="2869544" y="3011192"/>
          <a:ext cx="15129165" cy="5196608"/>
        </p:xfrm>
        <a:graphic>
          <a:graphicData uri="http://schemas.openxmlformats.org/drawingml/2006/table">
            <a:tbl>
              <a:tblPr firstRow="1" firstCol="1" bandRow="1">
                <a:tableStyleId>{F7014A0B-475B-4B9F-A1E9-10134EDE19F1}</a:tableStyleId>
              </a:tblPr>
              <a:tblGrid>
                <a:gridCol w="2560487">
                  <a:extLst>
                    <a:ext uri="{9D8B030D-6E8A-4147-A177-3AD203B41FA5}">
                      <a16:colId xmlns:a16="http://schemas.microsoft.com/office/drawing/2014/main" val="1542565243"/>
                    </a:ext>
                  </a:extLst>
                </a:gridCol>
                <a:gridCol w="6601587">
                  <a:extLst>
                    <a:ext uri="{9D8B030D-6E8A-4147-A177-3AD203B41FA5}">
                      <a16:colId xmlns:a16="http://schemas.microsoft.com/office/drawing/2014/main" val="436480639"/>
                    </a:ext>
                  </a:extLst>
                </a:gridCol>
                <a:gridCol w="5967091">
                  <a:extLst>
                    <a:ext uri="{9D8B030D-6E8A-4147-A177-3AD203B41FA5}">
                      <a16:colId xmlns:a16="http://schemas.microsoft.com/office/drawing/2014/main" val="3217013172"/>
                    </a:ext>
                  </a:extLst>
                </a:gridCol>
              </a:tblGrid>
              <a:tr h="391462">
                <a:tc gridSpan="3">
                  <a:txBody>
                    <a:bodyPr/>
                    <a:lstStyle/>
                    <a:p>
                      <a:pPr marL="0" marR="85090" algn="ctr" eaLnBrk="0" hangingPunct="0">
                        <a:lnSpc>
                          <a:spcPct val="108000"/>
                        </a:lnSpc>
                        <a:spcBef>
                          <a:spcPts val="380"/>
                        </a:spcBef>
                        <a:spcAft>
                          <a:spcPts val="0"/>
                        </a:spcAft>
                      </a:pPr>
                      <a:r>
                        <a:rPr lang="en-US" sz="2000" dirty="0">
                          <a:effectLst/>
                        </a:rPr>
                        <a:t>AzAHEC RURAL HEALTH PROFESSIONS PROGRAM PARTNERS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0930708"/>
                  </a:ext>
                </a:extLst>
              </a:tr>
              <a:tr h="391462">
                <a:tc>
                  <a:txBody>
                    <a:bodyPr/>
                    <a:lstStyle/>
                    <a:p>
                      <a:pPr marL="0" marR="85090" algn="l" eaLnBrk="0" hangingPunct="0">
                        <a:lnSpc>
                          <a:spcPct val="108000"/>
                        </a:lnSpc>
                        <a:spcBef>
                          <a:spcPts val="380"/>
                        </a:spcBef>
                        <a:spcAft>
                          <a:spcPts val="0"/>
                        </a:spcAft>
                      </a:pPr>
                      <a:r>
                        <a:rPr lang="en-US" sz="2000" dirty="0">
                          <a:effectLst/>
                        </a:rPr>
                        <a:t>Institution</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85090" algn="l" eaLnBrk="0" hangingPunct="0">
                        <a:lnSpc>
                          <a:spcPct val="108000"/>
                        </a:lnSpc>
                        <a:spcBef>
                          <a:spcPts val="380"/>
                        </a:spcBef>
                        <a:spcAft>
                          <a:spcPts val="0"/>
                        </a:spcAft>
                      </a:pPr>
                      <a:r>
                        <a:rPr lang="en-US" sz="2000" dirty="0">
                          <a:effectLst/>
                        </a:rPr>
                        <a:t>Graduate Level Program</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85090" algn="l" eaLnBrk="0" hangingPunct="0">
                        <a:lnSpc>
                          <a:spcPct val="108000"/>
                        </a:lnSpc>
                        <a:spcBef>
                          <a:spcPts val="380"/>
                        </a:spcBef>
                        <a:spcAft>
                          <a:spcPts val="0"/>
                        </a:spcAft>
                      </a:pPr>
                      <a:r>
                        <a:rPr lang="en-US" sz="2000">
                          <a:effectLst/>
                        </a:rPr>
                        <a:t>Graduate Level Student</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694371"/>
                  </a:ext>
                </a:extLst>
              </a:tr>
              <a:tr h="391462">
                <a:tc>
                  <a:txBody>
                    <a:bodyPr/>
                    <a:lstStyle/>
                    <a:p>
                      <a:pPr marL="0" marR="85090" algn="l" eaLnBrk="0" hangingPunct="0">
                        <a:lnSpc>
                          <a:spcPct val="108000"/>
                        </a:lnSpc>
                        <a:spcBef>
                          <a:spcPts val="380"/>
                        </a:spcBef>
                        <a:spcAft>
                          <a:spcPts val="0"/>
                        </a:spcAft>
                      </a:pPr>
                      <a:r>
                        <a:rPr lang="en-US" sz="2000">
                          <a:effectLst/>
                        </a:rPr>
                        <a:t>UArizona</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85090" algn="l" eaLnBrk="0" hangingPunct="0">
                        <a:lnSpc>
                          <a:spcPct val="108000"/>
                        </a:lnSpc>
                        <a:spcBef>
                          <a:spcPts val="380"/>
                        </a:spcBef>
                        <a:spcAft>
                          <a:spcPts val="0"/>
                        </a:spcAft>
                      </a:pPr>
                      <a:r>
                        <a:rPr lang="en-US" sz="2000">
                          <a:effectLst/>
                        </a:rPr>
                        <a:t>College of Medicine/Tucson</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85090" algn="l" eaLnBrk="0" hangingPunct="0">
                        <a:lnSpc>
                          <a:spcPct val="108000"/>
                        </a:lnSpc>
                        <a:spcBef>
                          <a:spcPts val="380"/>
                        </a:spcBef>
                        <a:spcAft>
                          <a:spcPts val="0"/>
                        </a:spcAft>
                      </a:pPr>
                      <a:r>
                        <a:rPr lang="en-US" sz="2000">
                          <a:effectLst/>
                        </a:rPr>
                        <a:t>Medical Students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7734947"/>
                  </a:ext>
                </a:extLst>
              </a:tr>
              <a:tr h="391462">
                <a:tc>
                  <a:txBody>
                    <a:bodyPr/>
                    <a:lstStyle/>
                    <a:p>
                      <a:pPr marL="0" marR="85090" algn="l" eaLnBrk="0" hangingPunct="0">
                        <a:lnSpc>
                          <a:spcPct val="108000"/>
                        </a:lnSpc>
                        <a:spcBef>
                          <a:spcPts val="380"/>
                        </a:spcBef>
                        <a:spcAft>
                          <a:spcPts val="0"/>
                        </a:spcAft>
                      </a:pPr>
                      <a:r>
                        <a:rPr lang="en-US" sz="2000">
                          <a:effectLst/>
                        </a:rPr>
                        <a:t>UArizona</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85090" algn="l" eaLnBrk="0" hangingPunct="0">
                        <a:lnSpc>
                          <a:spcPct val="108000"/>
                        </a:lnSpc>
                        <a:spcBef>
                          <a:spcPts val="380"/>
                        </a:spcBef>
                        <a:spcAft>
                          <a:spcPts val="0"/>
                        </a:spcAft>
                      </a:pPr>
                      <a:r>
                        <a:rPr lang="en-US" sz="2000" dirty="0">
                          <a:effectLst/>
                        </a:rPr>
                        <a:t>College of Medicine/Phoenix</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85090" algn="l" eaLnBrk="0" hangingPunct="0">
                        <a:lnSpc>
                          <a:spcPct val="108000"/>
                        </a:lnSpc>
                        <a:spcBef>
                          <a:spcPts val="380"/>
                        </a:spcBef>
                        <a:spcAft>
                          <a:spcPts val="0"/>
                        </a:spcAft>
                      </a:pPr>
                      <a:r>
                        <a:rPr lang="en-US" sz="2000">
                          <a:effectLst/>
                        </a:rPr>
                        <a:t>Medical Students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60968915"/>
                  </a:ext>
                </a:extLst>
              </a:tr>
              <a:tr h="482594">
                <a:tc>
                  <a:txBody>
                    <a:bodyPr/>
                    <a:lstStyle/>
                    <a:p>
                      <a:pPr marL="0" marR="85090" algn="l" eaLnBrk="0" hangingPunct="0">
                        <a:lnSpc>
                          <a:spcPct val="108000"/>
                        </a:lnSpc>
                        <a:spcBef>
                          <a:spcPts val="380"/>
                        </a:spcBef>
                        <a:spcAft>
                          <a:spcPts val="0"/>
                        </a:spcAft>
                      </a:pPr>
                      <a:r>
                        <a:rPr lang="en-US" sz="2000">
                          <a:effectLst/>
                        </a:rPr>
                        <a:t>UArizona</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85090" algn="l" eaLnBrk="0" hangingPunct="0">
                        <a:lnSpc>
                          <a:spcPct val="108000"/>
                        </a:lnSpc>
                        <a:spcBef>
                          <a:spcPts val="380"/>
                        </a:spcBef>
                        <a:spcAft>
                          <a:spcPts val="0"/>
                        </a:spcAft>
                      </a:pPr>
                      <a:r>
                        <a:rPr lang="en-US" sz="2000" dirty="0">
                          <a:effectLst/>
                        </a:rPr>
                        <a:t>College</a:t>
                      </a:r>
                      <a:r>
                        <a:rPr lang="en-US" sz="2000" spc="-15" dirty="0">
                          <a:effectLst/>
                        </a:rPr>
                        <a:t> </a:t>
                      </a:r>
                      <a:r>
                        <a:rPr lang="en-US" sz="2000" dirty="0">
                          <a:effectLst/>
                        </a:rPr>
                        <a:t>of</a:t>
                      </a:r>
                      <a:r>
                        <a:rPr lang="en-US" sz="2000" spc="-10" dirty="0">
                          <a:effectLst/>
                        </a:rPr>
                        <a:t> </a:t>
                      </a:r>
                      <a:r>
                        <a:rPr lang="en-US" sz="2000" dirty="0">
                          <a:effectLst/>
                        </a:rPr>
                        <a:t>Nursing</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85090" algn="l" eaLnBrk="0" hangingPunct="0">
                        <a:lnSpc>
                          <a:spcPct val="108000"/>
                        </a:lnSpc>
                        <a:spcBef>
                          <a:spcPts val="380"/>
                        </a:spcBef>
                        <a:spcAft>
                          <a:spcPts val="0"/>
                        </a:spcAft>
                      </a:pPr>
                      <a:r>
                        <a:rPr lang="en-US" sz="2000" dirty="0">
                          <a:effectLst/>
                        </a:rPr>
                        <a:t>Nurse Practitioner Students; Midwifery Students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8402363"/>
                  </a:ext>
                </a:extLst>
              </a:tr>
              <a:tr h="430752">
                <a:tc>
                  <a:txBody>
                    <a:bodyPr/>
                    <a:lstStyle/>
                    <a:p>
                      <a:pPr marL="0" marR="85090" algn="l" eaLnBrk="0" hangingPunct="0">
                        <a:lnSpc>
                          <a:spcPct val="108000"/>
                        </a:lnSpc>
                        <a:spcBef>
                          <a:spcPts val="380"/>
                        </a:spcBef>
                        <a:spcAft>
                          <a:spcPts val="0"/>
                        </a:spcAft>
                      </a:pPr>
                      <a:r>
                        <a:rPr lang="en-US" sz="2000" dirty="0">
                          <a:effectLst/>
                        </a:rPr>
                        <a:t>UArizona</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85090" algn="l" eaLnBrk="0" hangingPunct="0">
                        <a:lnSpc>
                          <a:spcPct val="108000"/>
                        </a:lnSpc>
                        <a:spcBef>
                          <a:spcPts val="380"/>
                        </a:spcBef>
                        <a:spcAft>
                          <a:spcPts val="0"/>
                        </a:spcAft>
                      </a:pPr>
                      <a:r>
                        <a:rPr lang="en-US" sz="2000" dirty="0">
                          <a:effectLst/>
                        </a:rPr>
                        <a:t>College</a:t>
                      </a:r>
                      <a:r>
                        <a:rPr lang="en-US" sz="2000" spc="-20" dirty="0">
                          <a:effectLst/>
                        </a:rPr>
                        <a:t> </a:t>
                      </a:r>
                      <a:r>
                        <a:rPr lang="en-US" sz="2000" dirty="0">
                          <a:effectLst/>
                        </a:rPr>
                        <a:t>of</a:t>
                      </a:r>
                      <a:r>
                        <a:rPr lang="en-US" sz="2000" spc="-15" dirty="0">
                          <a:effectLst/>
                        </a:rPr>
                        <a:t> </a:t>
                      </a:r>
                      <a:r>
                        <a:rPr lang="en-US" sz="2000" dirty="0">
                          <a:effectLst/>
                        </a:rPr>
                        <a:t>Pharmacy</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85090" algn="l" eaLnBrk="0" hangingPunct="0">
                        <a:lnSpc>
                          <a:spcPct val="108000"/>
                        </a:lnSpc>
                        <a:spcBef>
                          <a:spcPts val="380"/>
                        </a:spcBef>
                        <a:spcAft>
                          <a:spcPts val="0"/>
                        </a:spcAft>
                      </a:pPr>
                      <a:r>
                        <a:rPr lang="en-US" sz="2000">
                          <a:effectLst/>
                        </a:rPr>
                        <a:t>Pharmacy Students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3057412"/>
                  </a:ext>
                </a:extLst>
              </a:tr>
              <a:tr h="542917">
                <a:tc>
                  <a:txBody>
                    <a:bodyPr/>
                    <a:lstStyle/>
                    <a:p>
                      <a:pPr marL="0" marR="85090" algn="l" eaLnBrk="0" hangingPunct="0">
                        <a:lnSpc>
                          <a:spcPct val="108000"/>
                        </a:lnSpc>
                        <a:spcBef>
                          <a:spcPts val="380"/>
                        </a:spcBef>
                        <a:spcAft>
                          <a:spcPts val="0"/>
                        </a:spcAft>
                      </a:pPr>
                      <a:r>
                        <a:rPr lang="en-US" sz="2000">
                          <a:effectLst/>
                        </a:rPr>
                        <a:t>UArizona</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85090" algn="l" eaLnBrk="0" hangingPunct="0">
                        <a:lnSpc>
                          <a:spcPct val="108000"/>
                        </a:lnSpc>
                        <a:spcBef>
                          <a:spcPts val="380"/>
                        </a:spcBef>
                        <a:spcAft>
                          <a:spcPts val="0"/>
                        </a:spcAft>
                      </a:pPr>
                      <a:r>
                        <a:rPr lang="en-US" sz="2000" dirty="0">
                          <a:effectLst/>
                        </a:rPr>
                        <a:t>Mel</a:t>
                      </a:r>
                      <a:r>
                        <a:rPr lang="en-US" sz="2000" spc="-10" dirty="0">
                          <a:effectLst/>
                        </a:rPr>
                        <a:t> </a:t>
                      </a:r>
                      <a:r>
                        <a:rPr lang="en-US" sz="2000" dirty="0">
                          <a:effectLst/>
                        </a:rPr>
                        <a:t>and</a:t>
                      </a:r>
                      <a:r>
                        <a:rPr lang="en-US" sz="2000" spc="-5" dirty="0">
                          <a:effectLst/>
                        </a:rPr>
                        <a:t> </a:t>
                      </a:r>
                      <a:r>
                        <a:rPr lang="en-US" sz="2000" dirty="0">
                          <a:effectLst/>
                        </a:rPr>
                        <a:t>Enid</a:t>
                      </a:r>
                      <a:r>
                        <a:rPr lang="en-US" sz="2000" spc="-20" dirty="0">
                          <a:effectLst/>
                        </a:rPr>
                        <a:t> </a:t>
                      </a:r>
                      <a:r>
                        <a:rPr lang="en-US" sz="2000" dirty="0">
                          <a:effectLst/>
                        </a:rPr>
                        <a:t>Zuckerman</a:t>
                      </a:r>
                      <a:r>
                        <a:rPr lang="en-US" sz="2000" spc="10" dirty="0">
                          <a:effectLst/>
                        </a:rPr>
                        <a:t> </a:t>
                      </a:r>
                      <a:r>
                        <a:rPr lang="en-US" sz="2000" dirty="0">
                          <a:effectLst/>
                        </a:rPr>
                        <a:t>College</a:t>
                      </a:r>
                      <a:r>
                        <a:rPr lang="en-US" sz="2000" spc="-15" dirty="0">
                          <a:effectLst/>
                        </a:rPr>
                        <a:t> </a:t>
                      </a:r>
                      <a:r>
                        <a:rPr lang="en-US" sz="2000" dirty="0">
                          <a:effectLst/>
                        </a:rPr>
                        <a:t>of</a:t>
                      </a:r>
                      <a:r>
                        <a:rPr lang="en-US" sz="2000" spc="-5" dirty="0">
                          <a:effectLst/>
                        </a:rPr>
                        <a:t> </a:t>
                      </a:r>
                      <a:r>
                        <a:rPr lang="en-US" sz="2000" dirty="0">
                          <a:effectLst/>
                        </a:rPr>
                        <a:t>Public</a:t>
                      </a:r>
                      <a:r>
                        <a:rPr lang="en-US" sz="2000" spc="5" dirty="0">
                          <a:effectLst/>
                        </a:rPr>
                        <a:t> </a:t>
                      </a:r>
                      <a:r>
                        <a:rPr lang="en-US" sz="2000" dirty="0">
                          <a:effectLst/>
                        </a:rPr>
                        <a:t>Health</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85090" algn="l" eaLnBrk="0" hangingPunct="0">
                        <a:lnSpc>
                          <a:spcPct val="108000"/>
                        </a:lnSpc>
                        <a:spcBef>
                          <a:spcPts val="380"/>
                        </a:spcBef>
                        <a:spcAft>
                          <a:spcPts val="0"/>
                        </a:spcAft>
                      </a:pPr>
                      <a:r>
                        <a:rPr lang="en-US" sz="2000">
                          <a:effectLst/>
                        </a:rPr>
                        <a:t>Public Health Students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8771307"/>
                  </a:ext>
                </a:extLst>
              </a:tr>
              <a:tr h="542917">
                <a:tc>
                  <a:txBody>
                    <a:bodyPr/>
                    <a:lstStyle/>
                    <a:p>
                      <a:pPr marL="0" marR="85090" algn="l" eaLnBrk="0" hangingPunct="0">
                        <a:lnSpc>
                          <a:spcPct val="108000"/>
                        </a:lnSpc>
                        <a:spcBef>
                          <a:spcPts val="380"/>
                        </a:spcBef>
                        <a:spcAft>
                          <a:spcPts val="0"/>
                        </a:spcAft>
                      </a:pPr>
                      <a:r>
                        <a:rPr lang="en-US" sz="2000" dirty="0">
                          <a:effectLst/>
                        </a:rPr>
                        <a:t>NAU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85090" algn="l" eaLnBrk="0" hangingPunct="0">
                        <a:lnSpc>
                          <a:spcPct val="108000"/>
                        </a:lnSpc>
                        <a:spcBef>
                          <a:spcPts val="380"/>
                        </a:spcBef>
                        <a:spcAft>
                          <a:spcPts val="0"/>
                        </a:spcAft>
                      </a:pPr>
                      <a:r>
                        <a:rPr lang="en-US" sz="2000" dirty="0">
                          <a:effectLst/>
                        </a:rPr>
                        <a:t>Department of Physician Assistant Studies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85090" algn="l" eaLnBrk="0" hangingPunct="0">
                        <a:lnSpc>
                          <a:spcPct val="108000"/>
                        </a:lnSpc>
                        <a:spcBef>
                          <a:spcPts val="380"/>
                        </a:spcBef>
                        <a:spcAft>
                          <a:spcPts val="0"/>
                        </a:spcAft>
                      </a:pPr>
                      <a:r>
                        <a:rPr lang="en-US" sz="2000" dirty="0">
                          <a:effectLst/>
                        </a:rPr>
                        <a:t>Physician Assistant Students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6367472"/>
                  </a:ext>
                </a:extLst>
              </a:tr>
              <a:tr h="474111">
                <a:tc>
                  <a:txBody>
                    <a:bodyPr/>
                    <a:lstStyle/>
                    <a:p>
                      <a:pPr marL="0" marR="85090" algn="l" eaLnBrk="0" hangingPunct="0">
                        <a:lnSpc>
                          <a:spcPct val="108000"/>
                        </a:lnSpc>
                        <a:spcBef>
                          <a:spcPts val="380"/>
                        </a:spcBef>
                        <a:spcAft>
                          <a:spcPts val="0"/>
                        </a:spcAft>
                      </a:pPr>
                      <a:r>
                        <a:rPr lang="en-US" sz="2000" dirty="0">
                          <a:effectLst/>
                        </a:rPr>
                        <a:t>NAU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85090" algn="l" eaLnBrk="0" hangingPunct="0">
                        <a:lnSpc>
                          <a:spcPct val="108000"/>
                        </a:lnSpc>
                        <a:spcBef>
                          <a:spcPts val="380"/>
                        </a:spcBef>
                        <a:spcAft>
                          <a:spcPts val="0"/>
                        </a:spcAft>
                      </a:pPr>
                      <a:r>
                        <a:rPr lang="en-US" sz="2000" dirty="0">
                          <a:effectLst/>
                        </a:rPr>
                        <a:t>School of Nursing</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85090" algn="l" eaLnBrk="0" hangingPunct="0">
                        <a:lnSpc>
                          <a:spcPct val="108000"/>
                        </a:lnSpc>
                        <a:spcBef>
                          <a:spcPts val="380"/>
                        </a:spcBef>
                        <a:spcAft>
                          <a:spcPts val="0"/>
                        </a:spcAft>
                      </a:pPr>
                      <a:r>
                        <a:rPr lang="en-US" sz="2000" dirty="0">
                          <a:effectLst/>
                        </a:rPr>
                        <a:t>Nurse Practitioner Students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09991077"/>
                  </a:ext>
                </a:extLst>
              </a:tr>
              <a:tr h="542917">
                <a:tc>
                  <a:txBody>
                    <a:bodyPr/>
                    <a:lstStyle/>
                    <a:p>
                      <a:pPr marL="0" marR="85090" algn="l" eaLnBrk="0" hangingPunct="0">
                        <a:lnSpc>
                          <a:spcPct val="108000"/>
                        </a:lnSpc>
                        <a:spcBef>
                          <a:spcPts val="380"/>
                        </a:spcBef>
                        <a:spcAft>
                          <a:spcPts val="0"/>
                        </a:spcAft>
                      </a:pPr>
                      <a:r>
                        <a:rPr lang="en-US" sz="2000" dirty="0">
                          <a:effectLst/>
                        </a:rPr>
                        <a:t>NAU</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85090" algn="l" eaLnBrk="0" hangingPunct="0">
                        <a:lnSpc>
                          <a:spcPct val="108000"/>
                        </a:lnSpc>
                        <a:spcBef>
                          <a:spcPts val="380"/>
                        </a:spcBef>
                        <a:spcAft>
                          <a:spcPts val="0"/>
                        </a:spcAft>
                      </a:pPr>
                      <a:r>
                        <a:rPr lang="en-US" sz="2000">
                          <a:effectLst/>
                        </a:rPr>
                        <a:t>Department of Physical Therapy</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85090" algn="l" eaLnBrk="0" hangingPunct="0">
                        <a:lnSpc>
                          <a:spcPct val="108000"/>
                        </a:lnSpc>
                        <a:spcBef>
                          <a:spcPts val="380"/>
                        </a:spcBef>
                        <a:spcAft>
                          <a:spcPts val="0"/>
                        </a:spcAft>
                      </a:pPr>
                      <a:r>
                        <a:rPr lang="en-US" sz="2000" dirty="0">
                          <a:effectLst/>
                        </a:rPr>
                        <a:t>Physical Therapy Students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55614802"/>
                  </a:ext>
                </a:extLst>
              </a:tr>
              <a:tr h="614552">
                <a:tc>
                  <a:txBody>
                    <a:bodyPr/>
                    <a:lstStyle/>
                    <a:p>
                      <a:pPr marL="0" marR="85090" algn="l" eaLnBrk="0" hangingPunct="0">
                        <a:lnSpc>
                          <a:spcPct val="108000"/>
                        </a:lnSpc>
                        <a:spcBef>
                          <a:spcPts val="380"/>
                        </a:spcBef>
                        <a:spcAft>
                          <a:spcPts val="0"/>
                        </a:spcAft>
                      </a:pPr>
                      <a:r>
                        <a:rPr lang="en-US" sz="2000">
                          <a:effectLst/>
                        </a:rPr>
                        <a:t>ASU</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85090" algn="l" eaLnBrk="0" hangingPunct="0">
                        <a:lnSpc>
                          <a:spcPct val="108000"/>
                        </a:lnSpc>
                        <a:spcBef>
                          <a:spcPts val="380"/>
                        </a:spcBef>
                        <a:spcAft>
                          <a:spcPts val="0"/>
                        </a:spcAft>
                      </a:pPr>
                      <a:r>
                        <a:rPr lang="en-US" sz="2000" dirty="0">
                          <a:effectLst/>
                        </a:rPr>
                        <a:t>Edson College of Nursing &amp; Health Innovation</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85090" algn="l" eaLnBrk="0" hangingPunct="0">
                        <a:lnSpc>
                          <a:spcPct val="108000"/>
                        </a:lnSpc>
                        <a:spcBef>
                          <a:spcPts val="380"/>
                        </a:spcBef>
                        <a:spcAft>
                          <a:spcPts val="0"/>
                        </a:spcAft>
                      </a:pPr>
                      <a:r>
                        <a:rPr lang="en-US" sz="2000" dirty="0">
                          <a:effectLst/>
                        </a:rPr>
                        <a:t>Nurse Practitioner Students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03673702"/>
                  </a:ext>
                </a:extLst>
              </a:tr>
            </a:tbl>
          </a:graphicData>
        </a:graphic>
      </p:graphicFrame>
      <p:graphicFrame>
        <p:nvGraphicFramePr>
          <p:cNvPr id="8" name="Chart 7">
            <a:extLst>
              <a:ext uri="{FF2B5EF4-FFF2-40B4-BE49-F238E27FC236}">
                <a16:creationId xmlns:a16="http://schemas.microsoft.com/office/drawing/2014/main" id="{47B1765F-C9EE-14D2-B391-ABD5F1AE6E1B}"/>
              </a:ext>
            </a:extLst>
          </p:cNvPr>
          <p:cNvGraphicFramePr/>
          <p:nvPr>
            <p:extLst>
              <p:ext uri="{D42A27DB-BD31-4B8C-83A1-F6EECF244321}">
                <p14:modId xmlns:p14="http://schemas.microsoft.com/office/powerpoint/2010/main" val="3436756997"/>
              </p:ext>
            </p:extLst>
          </p:nvPr>
        </p:nvGraphicFramePr>
        <p:xfrm>
          <a:off x="11887200" y="7273636"/>
          <a:ext cx="4866216" cy="284861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CE89D02-2A8F-D138-23CB-0F9EB8D8D02D}"/>
              </a:ext>
            </a:extLst>
          </p:cNvPr>
          <p:cNvSpPr txBox="1"/>
          <p:nvPr/>
        </p:nvSpPr>
        <p:spPr>
          <a:xfrm>
            <a:off x="2402006" y="8475261"/>
            <a:ext cx="16104358" cy="954107"/>
          </a:xfrm>
          <a:prstGeom prst="rect">
            <a:avLst/>
          </a:prstGeom>
          <a:noFill/>
        </p:spPr>
        <p:txBody>
          <a:bodyPr wrap="square">
            <a:spAutoFit/>
          </a:bodyPr>
          <a:lstStyle/>
          <a:p>
            <a:pPr marL="38100" lvl="5">
              <a:buClr>
                <a:schemeClr val="dk2"/>
              </a:buClr>
              <a:buSzPts val="3000"/>
            </a:pPr>
            <a:r>
              <a:rPr lang="en-US" sz="2800" dirty="0">
                <a:latin typeface="+mn-lt"/>
              </a:rPr>
              <a:t>Additionally, AzAHEC supports an academic health science resident clinical rotation through a formal agreement with the University of Arizona South Campus Medical Residency Program.</a:t>
            </a:r>
            <a:endParaRPr lang="en-US" sz="2800" dirty="0"/>
          </a:p>
        </p:txBody>
      </p:sp>
    </p:spTree>
    <p:extLst>
      <p:ext uri="{BB962C8B-B14F-4D97-AF65-F5344CB8AC3E}">
        <p14:creationId xmlns:p14="http://schemas.microsoft.com/office/powerpoint/2010/main" val="266968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1202730" y="738064"/>
            <a:ext cx="18063900" cy="908100"/>
          </a:xfrm>
        </p:spPr>
        <p:txBody>
          <a:bodyPr/>
          <a:lstStyle/>
          <a:p>
            <a:pPr algn="r"/>
            <a:r>
              <a:rPr lang="en-US" sz="4400" dirty="0">
                <a:solidFill>
                  <a:schemeClr val="tx1"/>
                </a:solidFill>
                <a:latin typeface="Felix Titling" panose="04060505060202020A04" pitchFamily="82" charset="0"/>
              </a:rPr>
              <a:t>Clinical rotations</a:t>
            </a:r>
            <a:br>
              <a:rPr lang="en-US" dirty="0"/>
            </a:br>
            <a:endParaRPr lang="en-US" sz="2800" b="1" dirty="0"/>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2386012" y="1858780"/>
            <a:ext cx="16636279" cy="1631216"/>
          </a:xfrm>
          <a:prstGeom prst="rect">
            <a:avLst/>
          </a:prstGeom>
          <a:noFill/>
        </p:spPr>
        <p:txBody>
          <a:bodyPr wrap="square" rtlCol="0">
            <a:spAutoFit/>
          </a:bodyPr>
          <a:lstStyle/>
          <a:p>
            <a:pPr marL="38100" lvl="5">
              <a:buClr>
                <a:schemeClr val="dk2"/>
              </a:buClr>
              <a:buSzPts val="3000"/>
            </a:pPr>
            <a:endParaRPr lang="en-US" sz="2800" dirty="0"/>
          </a:p>
          <a:p>
            <a:pPr marL="38100" lvl="5">
              <a:buClr>
                <a:schemeClr val="dk2"/>
              </a:buClr>
              <a:buSzPts val="3000"/>
            </a:pPr>
            <a:endParaRPr lang="en-US" sz="2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400" dirty="0">
              <a:latin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47B1765F-C9EE-14D2-B391-ABD5F1AE6E1B}"/>
              </a:ext>
            </a:extLst>
          </p:cNvPr>
          <p:cNvGraphicFramePr/>
          <p:nvPr/>
        </p:nvGraphicFramePr>
        <p:xfrm>
          <a:off x="11887200" y="7273636"/>
          <a:ext cx="4866216" cy="28486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Diagram 13">
            <a:extLst>
              <a:ext uri="{FF2B5EF4-FFF2-40B4-BE49-F238E27FC236}">
                <a16:creationId xmlns:a16="http://schemas.microsoft.com/office/drawing/2014/main" id="{A8DA4B31-36B9-AA74-AB19-5D8B3C043BE1}"/>
              </a:ext>
            </a:extLst>
          </p:cNvPr>
          <p:cNvGraphicFramePr/>
          <p:nvPr>
            <p:extLst>
              <p:ext uri="{D42A27DB-BD31-4B8C-83A1-F6EECF244321}">
                <p14:modId xmlns:p14="http://schemas.microsoft.com/office/powerpoint/2010/main" val="529440567"/>
              </p:ext>
            </p:extLst>
          </p:nvPr>
        </p:nvGraphicFramePr>
        <p:xfrm>
          <a:off x="3350683" y="1187097"/>
          <a:ext cx="13402733" cy="89351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Picture 15">
            <a:extLst>
              <a:ext uri="{FF2B5EF4-FFF2-40B4-BE49-F238E27FC236}">
                <a16:creationId xmlns:a16="http://schemas.microsoft.com/office/drawing/2014/main" id="{C854DAD4-056B-107A-BEED-31D34874CB51}"/>
              </a:ext>
            </a:extLst>
          </p:cNvPr>
          <p:cNvPicPr>
            <a:picLocks noChangeAspect="1"/>
          </p:cNvPicPr>
          <p:nvPr/>
        </p:nvPicPr>
        <p:blipFill>
          <a:blip r:embed="rId9"/>
          <a:stretch>
            <a:fillRect/>
          </a:stretch>
        </p:blipFill>
        <p:spPr>
          <a:xfrm>
            <a:off x="10506857" y="3881866"/>
            <a:ext cx="2017758" cy="2017758"/>
          </a:xfrm>
          <a:prstGeom prst="rect">
            <a:avLst/>
          </a:prstGeom>
        </p:spPr>
      </p:pic>
      <p:sp>
        <p:nvSpPr>
          <p:cNvPr id="5" name="Callout: Right Arrow 4">
            <a:extLst>
              <a:ext uri="{FF2B5EF4-FFF2-40B4-BE49-F238E27FC236}">
                <a16:creationId xmlns:a16="http://schemas.microsoft.com/office/drawing/2014/main" id="{EEF166D3-9C44-BD37-CB60-1F36761D4808}"/>
              </a:ext>
            </a:extLst>
          </p:cNvPr>
          <p:cNvSpPr/>
          <p:nvPr/>
        </p:nvSpPr>
        <p:spPr>
          <a:xfrm>
            <a:off x="2271714" y="2686050"/>
            <a:ext cx="5014912" cy="900113"/>
          </a:xfrm>
          <a:prstGeom prst="right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PROPOSAL MUST INCLUDE RHPP AND SOUTH CAMPUS TRAINEES</a:t>
            </a:r>
          </a:p>
        </p:txBody>
      </p:sp>
      <p:sp>
        <p:nvSpPr>
          <p:cNvPr id="10" name="Callout: Left Arrow 9">
            <a:extLst>
              <a:ext uri="{FF2B5EF4-FFF2-40B4-BE49-F238E27FC236}">
                <a16:creationId xmlns:a16="http://schemas.microsoft.com/office/drawing/2014/main" id="{F9B14638-1DE7-1FC2-A74D-A92518D56FE2}"/>
              </a:ext>
            </a:extLst>
          </p:cNvPr>
          <p:cNvSpPr/>
          <p:nvPr/>
        </p:nvSpPr>
        <p:spPr>
          <a:xfrm>
            <a:off x="13373100" y="2228849"/>
            <a:ext cx="5257800" cy="1514476"/>
          </a:xfrm>
          <a:prstGeom prst="left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PROPOSAL MAY INCLUDE TRAINEES from other health professional educational institutions including graduate, undergraduate and technical/allied health programs</a:t>
            </a:r>
          </a:p>
        </p:txBody>
      </p:sp>
    </p:spTree>
    <p:extLst>
      <p:ext uri="{BB962C8B-B14F-4D97-AF65-F5344CB8AC3E}">
        <p14:creationId xmlns:p14="http://schemas.microsoft.com/office/powerpoint/2010/main" val="1838367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1202730" y="738064"/>
            <a:ext cx="18063900" cy="908100"/>
          </a:xfrm>
        </p:spPr>
        <p:txBody>
          <a:bodyPr/>
          <a:lstStyle/>
          <a:p>
            <a:pPr algn="r"/>
            <a:r>
              <a:rPr lang="en-US" sz="4400" dirty="0">
                <a:solidFill>
                  <a:schemeClr val="tx1"/>
                </a:solidFill>
                <a:latin typeface="Felix Titling" panose="04060505060202020A04" pitchFamily="82" charset="0"/>
              </a:rPr>
              <a:t>AHEC SCHOLARS PROGRAM</a:t>
            </a:r>
            <a:br>
              <a:rPr lang="en-US" dirty="0"/>
            </a:br>
            <a:endParaRPr lang="en-US" sz="2800" b="1" dirty="0"/>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2386013" y="1858780"/>
            <a:ext cx="15959138" cy="6740307"/>
          </a:xfrm>
          <a:prstGeom prst="rect">
            <a:avLst/>
          </a:prstGeom>
          <a:noFill/>
        </p:spPr>
        <p:txBody>
          <a:bodyPr wrap="square" rtlCol="0">
            <a:spAutoFit/>
          </a:bodyPr>
          <a:lstStyle/>
          <a:p>
            <a:pPr marL="38100" lvl="5">
              <a:buClr>
                <a:schemeClr val="dk2"/>
              </a:buClr>
              <a:buSzPts val="3000"/>
            </a:pPr>
            <a:r>
              <a:rPr lang="en-US" sz="2400" dirty="0">
                <a:latin typeface="Arial" panose="020B0604020202020204" pitchFamily="34" charset="0"/>
                <a:cs typeface="Arial" panose="020B0604020202020204" pitchFamily="34" charset="0"/>
              </a:rPr>
              <a:t>Each </a:t>
            </a:r>
            <a:r>
              <a:rPr lang="en-US" sz="2400" dirty="0">
                <a:effectLst/>
                <a:latin typeface="Arial" panose="020B0604020202020204" pitchFamily="34" charset="0"/>
                <a:ea typeface="Times New Roman" panose="02020603050405020304" pitchFamily="18" charset="0"/>
                <a:cs typeface="Arial" panose="020B0604020202020204" pitchFamily="34" charset="0"/>
              </a:rPr>
              <a:t>AzAHEC Regional Center </a:t>
            </a:r>
            <a:r>
              <a:rPr lang="en-US" sz="2400" dirty="0">
                <a:solidFill>
                  <a:schemeClr val="accent4"/>
                </a:solidFill>
                <a:effectLst/>
                <a:latin typeface="Arial" panose="020B0604020202020204" pitchFamily="34" charset="0"/>
                <a:ea typeface="Times New Roman" panose="02020603050405020304" pitchFamily="18" charset="0"/>
                <a:cs typeface="Arial" panose="020B0604020202020204" pitchFamily="34" charset="0"/>
              </a:rPr>
              <a:t>must</a:t>
            </a:r>
            <a:r>
              <a:rPr lang="en-US" sz="2400" dirty="0">
                <a:effectLst/>
                <a:latin typeface="Arial" panose="020B0604020202020204" pitchFamily="34" charset="0"/>
                <a:ea typeface="Times New Roman" panose="02020603050405020304" pitchFamily="18" charset="0"/>
                <a:cs typeface="Arial" panose="020B0604020202020204" pitchFamily="34" charset="0"/>
              </a:rPr>
              <a:t> support the development and implementation of longitudinal, interdisciplinary program that implements clinical, didactic, and community-based training activities in rural and/or underserved areas</a:t>
            </a:r>
          </a:p>
          <a:p>
            <a:pPr marL="38100" lvl="5">
              <a:buClr>
                <a:schemeClr val="dk2"/>
              </a:buClr>
              <a:buSzPts val="3000"/>
            </a:pPr>
            <a:endParaRPr lang="en-US" sz="2400" dirty="0">
              <a:latin typeface="Arial" panose="020B0604020202020204" pitchFamily="34" charset="0"/>
              <a:cs typeface="Arial" panose="020B0604020202020204" pitchFamily="34" charset="0"/>
            </a:endParaRPr>
          </a:p>
          <a:p>
            <a:pPr marL="38100" lvl="5">
              <a:buClr>
                <a:schemeClr val="dk2"/>
              </a:buClr>
              <a:buSzPts val="3000"/>
            </a:pPr>
            <a:r>
              <a:rPr lang="en-US" sz="2400" dirty="0">
                <a:latin typeface="Arial" panose="020B0604020202020204" pitchFamily="34" charset="0"/>
                <a:cs typeface="Arial" panose="020B0604020202020204" pitchFamily="34" charset="0"/>
              </a:rPr>
              <a:t>The AHEC Scholars Program is a collaboration of the nine Rural Health Professions Programs and the Regional Centers.  It begins when each Rural Health Professions Programs recruits students to become AHEC Scholars through an application process.  Upon acceptance, each Regional Center is assigned one new cohort of 15-18 students every year for a two-year community experience within their region. As a result, there may be two groups of up to18 students (for a total of 36 students) who will have a community-based regional experience within the region annually.  Each Regional Center is responsible for planning the community experience and identifying a faculty mentor for each cohort within general AzAHEC guidelines. Of note, this community experience differs from field experiences required and reportable for students.</a:t>
            </a:r>
          </a:p>
          <a:p>
            <a:pPr marL="38100" lvl="5">
              <a:buClr>
                <a:schemeClr val="dk2"/>
              </a:buClr>
              <a:buSzPts val="3000"/>
            </a:pPr>
            <a:endParaRPr lang="en-US" sz="2400" dirty="0">
              <a:latin typeface="Arial" panose="020B0604020202020204" pitchFamily="34" charset="0"/>
              <a:cs typeface="Arial" panose="020B0604020202020204" pitchFamily="34" charset="0"/>
            </a:endParaRPr>
          </a:p>
          <a:p>
            <a:pPr marL="38100" lvl="5">
              <a:buClr>
                <a:schemeClr val="dk2"/>
              </a:buClr>
              <a:buSzPts val="3000"/>
            </a:pPr>
            <a:r>
              <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Applicant </a:t>
            </a:r>
            <a:r>
              <a:rPr lang="en-US" sz="2400" dirty="0">
                <a:solidFill>
                  <a:schemeClr val="accent4"/>
                </a:solidFill>
                <a:effectLst/>
                <a:latin typeface="Arial" panose="020B0604020202020204" pitchFamily="34" charset="0"/>
                <a:ea typeface="Times New Roman" panose="02020603050405020304" pitchFamily="18" charset="0"/>
                <a:cs typeface="Times New Roman" panose="02020603050405020304" pitchFamily="18" charset="0"/>
              </a:rPr>
              <a:t>must</a:t>
            </a:r>
            <a:r>
              <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identify proposed AHEC Scholars training experiences in the narrative section </a:t>
            </a:r>
            <a:r>
              <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3" action="ppaction://hlinkfile">
                  <a:extLst>
                    <a:ext uri="{A12FA001-AC4F-418D-AE19-62706E023703}">
                      <ahyp:hlinkClr xmlns:ahyp="http://schemas.microsoft.com/office/drawing/2018/hyperlinkcolor" val="tx"/>
                    </a:ext>
                  </a:extLst>
                </a:hlinkClick>
              </a:rPr>
              <a:t>“AHEC Required Program Activities”</a:t>
            </a:r>
            <a:r>
              <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and reflect these activities and associated costs on “Proposed Workplan and Budget Development” (ATTACHMENT A). </a:t>
            </a:r>
          </a:p>
          <a:p>
            <a:pPr marL="38100" lvl="5">
              <a:buClr>
                <a:schemeClr val="dk2"/>
              </a:buClr>
              <a:buSzPts val="3000"/>
            </a:pPr>
            <a:endParaRPr lang="en-US" sz="2400" dirty="0">
              <a:solidFill>
                <a:schemeClr val="tx1"/>
              </a:solidFill>
              <a:latin typeface="Arial" panose="020B0604020202020204" pitchFamily="34" charset="0"/>
              <a:cs typeface="Times New Roman" panose="02020603050405020304" pitchFamily="18" charset="0"/>
            </a:endParaRPr>
          </a:p>
          <a:p>
            <a:pPr marL="38100" lvl="5">
              <a:buClr>
                <a:schemeClr val="dk2"/>
              </a:buClr>
              <a:buSzPts val="3000"/>
            </a:pPr>
            <a:r>
              <a:rPr lang="en-US" sz="2400" dirty="0">
                <a:latin typeface="Arial" panose="020B0604020202020204" pitchFamily="34" charset="0"/>
                <a:cs typeface="Arial" panose="020B0604020202020204" pitchFamily="34" charset="0"/>
              </a:rPr>
              <a:t>Further information regarding the AHEC Scholars Program can be found in Scope of Work Template (Exhibit One) and AHEC Scholars Manual (Exhibit Two).</a:t>
            </a:r>
          </a:p>
        </p:txBody>
      </p:sp>
    </p:spTree>
    <p:extLst>
      <p:ext uri="{BB962C8B-B14F-4D97-AF65-F5344CB8AC3E}">
        <p14:creationId xmlns:p14="http://schemas.microsoft.com/office/powerpoint/2010/main" val="623787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1202730" y="738064"/>
            <a:ext cx="18063900" cy="908100"/>
          </a:xfrm>
        </p:spPr>
        <p:txBody>
          <a:bodyPr/>
          <a:lstStyle/>
          <a:p>
            <a:pPr algn="r"/>
            <a:r>
              <a:rPr lang="en-US" sz="4400" dirty="0">
                <a:solidFill>
                  <a:schemeClr val="tx1"/>
                </a:solidFill>
                <a:latin typeface="Felix Titling" panose="04060505060202020A04" pitchFamily="82" charset="0"/>
              </a:rPr>
              <a:t>PIPELINE PROGRAMS</a:t>
            </a:r>
            <a:br>
              <a:rPr lang="en-US" dirty="0"/>
            </a:br>
            <a:endParaRPr lang="en-US" sz="2800" b="1" dirty="0"/>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2386012" y="1858780"/>
            <a:ext cx="16697737" cy="5232202"/>
          </a:xfrm>
          <a:prstGeom prst="rect">
            <a:avLst/>
          </a:prstGeom>
          <a:noFill/>
        </p:spPr>
        <p:txBody>
          <a:bodyPr wrap="square" rtlCol="0">
            <a:spAutoFit/>
          </a:bodyPr>
          <a:lstStyle/>
          <a:p>
            <a:pPr marL="38100" lvl="5">
              <a:buClr>
                <a:schemeClr val="dk2"/>
              </a:buClr>
              <a:buSzPts val="3000"/>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8100" lvl="5">
              <a:buClr>
                <a:schemeClr val="dk2"/>
              </a:buClr>
              <a:buSzPts val="3000"/>
            </a:pPr>
            <a:endParaRPr lang="en-US" sz="2800" dirty="0">
              <a:latin typeface="+mn-lt"/>
              <a:cs typeface="Calibri" panose="020F0502020204030204" pitchFamily="34" charset="0"/>
            </a:endParaRPr>
          </a:p>
          <a:p>
            <a:pPr marL="38100" lvl="5">
              <a:buClr>
                <a:schemeClr val="dk2"/>
              </a:buClr>
              <a:buSzPts val="3000"/>
            </a:pPr>
            <a:r>
              <a:rPr lang="en-US" sz="2400" dirty="0">
                <a:latin typeface="+mn-lt"/>
                <a:cs typeface="Calibri" panose="020F0502020204030204" pitchFamily="34" charset="0"/>
              </a:rPr>
              <a:t>Each </a:t>
            </a:r>
            <a:r>
              <a:rPr lang="en-US" sz="2400" dirty="0">
                <a:latin typeface="Arial" panose="020B0604020202020204" pitchFamily="34" charset="0"/>
                <a:ea typeface="Times New Roman" panose="02020603050405020304" pitchFamily="18" charset="0"/>
                <a:cs typeface="Times New Roman" panose="02020603050405020304" pitchFamily="18" charset="0"/>
              </a:rPr>
              <a:t>Regional Center </a:t>
            </a:r>
            <a:r>
              <a:rPr lang="en-US" sz="2400" dirty="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must</a:t>
            </a:r>
            <a:r>
              <a:rPr lang="en-US" sz="2400" dirty="0">
                <a:latin typeface="Arial" panose="020B0604020202020204" pitchFamily="34" charset="0"/>
                <a:ea typeface="Times New Roman" panose="02020603050405020304" pitchFamily="18" charset="0"/>
                <a:cs typeface="Times New Roman" panose="02020603050405020304" pitchFamily="18" charset="0"/>
              </a:rPr>
              <a:t> provide recruitment, training, interactive, and/or didactic structured activities developed for students in Grades 9-16 (i.e., high school and undergraduate students) from underserved and rural areas. Regional Centers should provide informational health-related events for students in Grades </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K-16. </a:t>
            </a:r>
          </a:p>
          <a:p>
            <a:pPr marL="38100" lvl="5">
              <a:buClr>
                <a:schemeClr val="dk2"/>
              </a:buClr>
              <a:buSzPts val="3000"/>
            </a:pPr>
            <a:endPar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38100" lvl="5">
              <a:buClr>
                <a:schemeClr val="dk2"/>
              </a:buClr>
              <a:buSzPts val="3000"/>
            </a:pP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Applicant </a:t>
            </a:r>
            <a:r>
              <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must</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describe proposed pipeline activities for structured activities for students in Grades 9-16 in the proposal within the narrative “</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hlinkClick r:id="rId3" action="ppaction://hlinkfile">
                  <a:extLst>
                    <a:ext uri="{A12FA001-AC4F-418D-AE19-62706E023703}">
                      <ahyp:hlinkClr xmlns:ahyp="http://schemas.microsoft.com/office/drawing/2018/hyperlinkcolor" val="tx"/>
                    </a:ext>
                  </a:extLst>
                </a:hlinkClick>
              </a:rPr>
              <a:t>AHEC Required Program Activities</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a:latin typeface="Arial" panose="020B0604020202020204" pitchFamily="34" charset="0"/>
                <a:ea typeface="Times New Roman" panose="02020603050405020304" pitchFamily="18" charset="0"/>
                <a:cs typeface="Times New Roman" panose="02020603050405020304" pitchFamily="18" charset="0"/>
              </a:rPr>
              <a:t>and reflect these activities and associated costs on “Proposed Workplan and Budget Development” (ATTACHMENT A).</a:t>
            </a:r>
          </a:p>
          <a:p>
            <a:pPr marL="38100" lvl="5">
              <a:buClr>
                <a:schemeClr val="dk2"/>
              </a:buClr>
              <a:buSzPts val="3000"/>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38100" lvl="5">
              <a:buClr>
                <a:schemeClr val="dk2"/>
              </a:buClr>
              <a:buSzPts val="3000"/>
            </a:pPr>
            <a:r>
              <a:rPr lang="en-US" sz="2400" dirty="0">
                <a:latin typeface="Arial" panose="020B0604020202020204" pitchFamily="34" charset="0"/>
                <a:ea typeface="Times New Roman" panose="02020603050405020304" pitchFamily="18" charset="0"/>
                <a:cs typeface="Times New Roman" panose="02020603050405020304" pitchFamily="18" charset="0"/>
              </a:rPr>
              <a:t>Applicant should review the Scope of Work Template (EXHIBIT ONE) that contains reporting specifications for this category. </a:t>
            </a:r>
          </a:p>
          <a:p>
            <a:pPr marL="38100" lvl="5">
              <a:buClr>
                <a:schemeClr val="dk2"/>
              </a:buClr>
              <a:buSzPts val="3000"/>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38100" lvl="5">
              <a:buClr>
                <a:schemeClr val="dk2"/>
              </a:buClr>
              <a:buSzPts val="3000"/>
            </a:pPr>
            <a:endParaRPr lang="en-US" sz="2400" dirty="0">
              <a:latin typeface="+mn-lt"/>
              <a:cs typeface="Calibri" panose="020F0502020204030204" pitchFamily="34" charset="0"/>
            </a:endParaRPr>
          </a:p>
        </p:txBody>
      </p:sp>
    </p:spTree>
    <p:extLst>
      <p:ext uri="{BB962C8B-B14F-4D97-AF65-F5344CB8AC3E}">
        <p14:creationId xmlns:p14="http://schemas.microsoft.com/office/powerpoint/2010/main" val="3208239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1202730" y="738064"/>
            <a:ext cx="18063900" cy="908100"/>
          </a:xfrm>
        </p:spPr>
        <p:txBody>
          <a:bodyPr/>
          <a:lstStyle/>
          <a:p>
            <a:pPr algn="r"/>
            <a:r>
              <a:rPr lang="en-US" sz="4400" dirty="0">
                <a:solidFill>
                  <a:schemeClr val="tx1"/>
                </a:solidFill>
                <a:latin typeface="Felix Titling" panose="04060505060202020A04" pitchFamily="82" charset="0"/>
              </a:rPr>
              <a:t>Continuing education</a:t>
            </a:r>
            <a:br>
              <a:rPr lang="en-US" sz="4400" dirty="0">
                <a:solidFill>
                  <a:schemeClr val="tx1"/>
                </a:solidFill>
                <a:latin typeface="Felix Titling" panose="04060505060202020A04" pitchFamily="82" charset="0"/>
              </a:rPr>
            </a:br>
            <a:r>
              <a:rPr lang="en-US" sz="4400" dirty="0">
                <a:solidFill>
                  <a:schemeClr val="tx1"/>
                </a:solidFill>
                <a:latin typeface="Felix Titling" panose="04060505060202020A04" pitchFamily="82" charset="0"/>
              </a:rPr>
              <a:t>continuing professional development</a:t>
            </a:r>
            <a:br>
              <a:rPr lang="en-US" dirty="0">
                <a:solidFill>
                  <a:schemeClr val="tx1"/>
                </a:solidFill>
              </a:rPr>
            </a:br>
            <a:endParaRPr lang="en-US" sz="2800" b="1" dirty="0">
              <a:solidFill>
                <a:schemeClr val="tx1"/>
              </a:solidFill>
            </a:endParaRP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2386012" y="1858780"/>
            <a:ext cx="16697737" cy="8002191"/>
          </a:xfrm>
          <a:prstGeom prst="rect">
            <a:avLst/>
          </a:prstGeom>
          <a:noFill/>
        </p:spPr>
        <p:txBody>
          <a:bodyPr wrap="square" rtlCol="0">
            <a:spAutoFit/>
          </a:bodyPr>
          <a:lstStyle/>
          <a:p>
            <a:pPr marL="38100" lvl="5">
              <a:buClr>
                <a:schemeClr val="dk2"/>
              </a:buClr>
              <a:buSzPts val="3000"/>
            </a:pPr>
            <a:endParaRPr lang="en-US" sz="2800" dirty="0">
              <a:latin typeface="+mn-lt"/>
            </a:endParaRPr>
          </a:p>
          <a:p>
            <a:pPr marL="38100" lvl="5">
              <a:buClr>
                <a:schemeClr val="dk2"/>
              </a:buClr>
              <a:buSzPts val="3000"/>
            </a:pPr>
            <a:endParaRPr lang="en-US" sz="2800" dirty="0">
              <a:latin typeface="+mn-lt"/>
            </a:endParaRPr>
          </a:p>
          <a:p>
            <a:pPr marL="38100" lvl="5">
              <a:buClr>
                <a:schemeClr val="dk2"/>
              </a:buClr>
              <a:buSzPts val="3000"/>
            </a:pPr>
            <a:endParaRPr lang="en-US" sz="2400" dirty="0">
              <a:latin typeface="+mn-lt"/>
              <a:cs typeface="Calibri" panose="020F0502020204030204" pitchFamily="34" charset="0"/>
            </a:endParaRPr>
          </a:p>
          <a:p>
            <a:pPr marL="38100" lvl="5">
              <a:buClr>
                <a:schemeClr val="dk2"/>
              </a:buClr>
              <a:buSzPts val="3000"/>
            </a:pPr>
            <a:r>
              <a:rPr lang="en-US" sz="2400" dirty="0">
                <a:effectLst/>
                <a:latin typeface="+mn-lt"/>
                <a:ea typeface="Times New Roman" panose="02020603050405020304" pitchFamily="18" charset="0"/>
                <a:cs typeface="Times New Roman" panose="02020603050405020304" pitchFamily="18" charset="0"/>
              </a:rPr>
              <a:t>Each Regional Center </a:t>
            </a:r>
            <a:r>
              <a:rPr lang="en-US" sz="2400" dirty="0">
                <a:solidFill>
                  <a:schemeClr val="accent4"/>
                </a:solidFill>
                <a:effectLst/>
                <a:latin typeface="+mn-lt"/>
                <a:ea typeface="Times New Roman" panose="02020603050405020304" pitchFamily="18" charset="0"/>
                <a:cs typeface="Times New Roman" panose="02020603050405020304" pitchFamily="18" charset="0"/>
              </a:rPr>
              <a:t>must</a:t>
            </a:r>
            <a:r>
              <a:rPr lang="en-US" sz="2400" dirty="0">
                <a:effectLst/>
                <a:latin typeface="+mn-lt"/>
                <a:ea typeface="Times New Roman" panose="02020603050405020304" pitchFamily="18" charset="0"/>
                <a:cs typeface="Times New Roman" panose="02020603050405020304" pitchFamily="18" charset="0"/>
              </a:rPr>
              <a:t> develop and sponsor continuing education and professional development programs for physicians, physician assistants, nurse practitioners, nurse midwives, dentists, psychologists, pharmacists, optometrists, community health workers, public and allied health professionals, or other working health professionals with emphasis on primary care and interprofessional collaboration, serving underserved and health disparity populations.  </a:t>
            </a:r>
          </a:p>
          <a:p>
            <a:pPr marL="38100" lvl="5">
              <a:buClr>
                <a:schemeClr val="dk2"/>
              </a:buClr>
              <a:buSzPts val="3000"/>
            </a:pPr>
            <a:endParaRPr lang="en-US" sz="2400" dirty="0">
              <a:latin typeface="+mn-lt"/>
              <a:cs typeface="Calibri" panose="020F0502020204030204" pitchFamily="34" charset="0"/>
            </a:endParaRPr>
          </a:p>
          <a:p>
            <a:pPr marL="38100" lvl="5">
              <a:buClr>
                <a:schemeClr val="dk2"/>
              </a:buClr>
              <a:buSzPts val="3000"/>
            </a:pPr>
            <a:r>
              <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Applicant </a:t>
            </a:r>
            <a:r>
              <a:rPr lang="en-US" sz="2400" dirty="0">
                <a:solidFill>
                  <a:schemeClr val="accent4"/>
                </a:solidFill>
                <a:effectLst/>
                <a:latin typeface="Arial" panose="020B0604020202020204" pitchFamily="34" charset="0"/>
                <a:ea typeface="Times New Roman" panose="02020603050405020304" pitchFamily="18" charset="0"/>
                <a:cs typeface="Times New Roman" panose="02020603050405020304" pitchFamily="18" charset="0"/>
              </a:rPr>
              <a:t>must</a:t>
            </a:r>
            <a:r>
              <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identify proposed continuing education (inclusive of </a:t>
            </a: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 plan to issue nationally or state recognized continuing education certificates) </a:t>
            </a:r>
            <a:r>
              <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 professional development plans in the narrative section </a:t>
            </a:r>
            <a:r>
              <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3" action="ppaction://hlinkfile">
                  <a:extLst>
                    <a:ext uri="{A12FA001-AC4F-418D-AE19-62706E023703}">
                      <ahyp:hlinkClr xmlns:ahyp="http://schemas.microsoft.com/office/drawing/2018/hyperlinkcolor" val="tx"/>
                    </a:ext>
                  </a:extLst>
                </a:hlinkClick>
              </a:rPr>
              <a:t>“AHEC Required Program Activities”</a:t>
            </a:r>
            <a:r>
              <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and reflect these activities and associated costs on “Proposed Workplan and Budget Development” (ATTACHMENT A). </a:t>
            </a:r>
          </a:p>
          <a:p>
            <a:pPr marL="38100" lvl="5">
              <a:buClr>
                <a:schemeClr val="dk2"/>
              </a:buClr>
              <a:buSzPts val="3000"/>
            </a:pPr>
            <a:endPar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38100" lvl="5">
              <a:buClr>
                <a:schemeClr val="dk2"/>
              </a:buClr>
              <a:buSzPts val="3000"/>
            </a:pPr>
            <a:r>
              <a:rPr lang="en-US" sz="2400" dirty="0">
                <a:latin typeface="+mn-lt"/>
                <a:ea typeface="Times New Roman" panose="02020603050405020304" pitchFamily="18" charset="0"/>
                <a:cs typeface="Times New Roman" panose="02020603050405020304" pitchFamily="18" charset="0"/>
              </a:rPr>
              <a:t>Applicant should review the Scope of Work Template (EXHIBIT ONE) that contains reporting specifications for this category. </a:t>
            </a:r>
          </a:p>
          <a:p>
            <a:pPr marL="38100" lvl="5">
              <a:buClr>
                <a:schemeClr val="dk2"/>
              </a:buClr>
              <a:buSzPts val="3000"/>
            </a:pPr>
            <a:endParaRPr lang="en-US" sz="2800" dirty="0">
              <a:latin typeface="+mn-lt"/>
              <a:cs typeface="Calibri" panose="020F0502020204030204" pitchFamily="34" charset="0"/>
            </a:endParaRPr>
          </a:p>
          <a:p>
            <a:pPr marL="38100" lvl="5">
              <a:buClr>
                <a:schemeClr val="dk2"/>
              </a:buClr>
              <a:buSzPts val="3000"/>
            </a:pPr>
            <a:endParaRPr lang="en-US" sz="2800" dirty="0">
              <a:latin typeface="+mn-lt"/>
              <a:cs typeface="Calibri" panose="020F0502020204030204" pitchFamily="34" charset="0"/>
            </a:endParaRPr>
          </a:p>
          <a:p>
            <a:pPr marL="38100" lvl="5">
              <a:buClr>
                <a:schemeClr val="dk2"/>
              </a:buClr>
              <a:buSzPts val="3000"/>
            </a:pPr>
            <a:endParaRPr lang="en-US" sz="2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4738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2661556" y="1404257"/>
            <a:ext cx="14352815" cy="6547757"/>
          </a:xfrm>
        </p:spPr>
        <p:txBody>
          <a:bodyPr/>
          <a:lstStyle/>
          <a:p>
            <a:r>
              <a:rPr lang="en-US" sz="8800" dirty="0">
                <a:solidFill>
                  <a:schemeClr val="tx1"/>
                </a:solidFill>
                <a:latin typeface="Felix Titling" panose="04060505060202020A04" pitchFamily="82" charset="0"/>
              </a:rPr>
              <a:t>Center organization structure,  administrative guidance and special considerations</a:t>
            </a:r>
            <a:br>
              <a:rPr lang="en-US" sz="8800" dirty="0">
                <a:solidFill>
                  <a:schemeClr val="tx1"/>
                </a:solidFill>
                <a:latin typeface="Felix Titling" panose="04060505060202020A04" pitchFamily="82" charset="0"/>
              </a:rPr>
            </a:br>
            <a:r>
              <a:rPr lang="en-US" sz="8800" dirty="0">
                <a:solidFill>
                  <a:schemeClr val="tx1"/>
                </a:solidFill>
                <a:latin typeface="Felix Titling" panose="04060505060202020A04" pitchFamily="82" charset="0"/>
              </a:rPr>
              <a:t>	</a:t>
            </a:r>
            <a:r>
              <a:rPr lang="en-US" sz="4400" i="1" dirty="0">
                <a:solidFill>
                  <a:schemeClr val="tx1"/>
                </a:solidFill>
                <a:latin typeface="Felix Titling" panose="04060505060202020A04" pitchFamily="82" charset="0"/>
              </a:rPr>
              <a:t>Pages 34-35 of </a:t>
            </a:r>
            <a:r>
              <a:rPr lang="en-US" sz="4400" i="1" dirty="0" err="1">
                <a:solidFill>
                  <a:schemeClr val="tx1"/>
                </a:solidFill>
                <a:latin typeface="Felix Titling" panose="04060505060202020A04" pitchFamily="82" charset="0"/>
              </a:rPr>
              <a:t>rfp</a:t>
            </a:r>
            <a:endParaRPr lang="en-US" sz="4400" i="1" dirty="0">
              <a:solidFill>
                <a:schemeClr val="tx1"/>
              </a:solidFill>
              <a:latin typeface="Felix Titling" panose="04060505060202020A04" pitchFamily="82" charset="0"/>
            </a:endParaRP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193551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2660073" y="3607723"/>
            <a:ext cx="11405062" cy="2876203"/>
          </a:xfrm>
        </p:spPr>
        <p:txBody>
          <a:bodyPr/>
          <a:lstStyle/>
          <a:p>
            <a:r>
              <a:rPr lang="en-US" sz="8800" dirty="0">
                <a:solidFill>
                  <a:schemeClr val="tx1"/>
                </a:solidFill>
                <a:latin typeface="Felix Titling" panose="04060505060202020A04" pitchFamily="82" charset="0"/>
              </a:rPr>
              <a:t>CENTER ORGANIZATION STRUCTURE</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3616254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prstGeom prst="rect">
            <a:avLst/>
          </a:prstGeom>
        </p:spPr>
        <p:txBody>
          <a:bodyPr spcFirstLastPara="1" wrap="square" lIns="91425" tIns="91425" rIns="91425" bIns="91425" anchor="t" anchorCtr="0">
            <a:noAutofit/>
          </a:bodyPr>
          <a:lstStyle/>
          <a:p>
            <a:r>
              <a:rPr lang="en-US" sz="4400" dirty="0">
                <a:latin typeface="Felix Titling" panose="04060505060202020A04" pitchFamily="82" charset="0"/>
              </a:rPr>
              <a:t>                                                         </a:t>
            </a:r>
            <a:r>
              <a:rPr lang="en-US" sz="4400" dirty="0">
                <a:solidFill>
                  <a:schemeClr val="tx1"/>
                </a:solidFill>
                <a:latin typeface="Felix Titling" panose="04060505060202020A04" pitchFamily="82" charset="0"/>
              </a:rPr>
              <a:t>ORGANIZATION STRUCTURE</a:t>
            </a:r>
            <a:br>
              <a:rPr lang="en-US" sz="3600" dirty="0"/>
            </a:br>
            <a:br>
              <a:rPr lang="en-US" sz="3600" dirty="0"/>
            </a:br>
            <a:r>
              <a:rPr lang="en-US" sz="3600" dirty="0"/>
              <a:t>	</a:t>
            </a:r>
            <a:r>
              <a:rPr lang="en-US" sz="2800" dirty="0">
                <a:solidFill>
                  <a:schemeClr val="tx1"/>
                </a:solidFill>
              </a:rPr>
              <a:t>The applicant must be a public or non-profit private organization whose structure, governance and operation are 	independent from AzAHEC, UArizona and the Arizona Board of Regents.  This may include hospitals, health 	organizations with accredited primary care training programs and others not operating a school of medicine or 	osteopathic medicine.  </a:t>
            </a:r>
            <a:br>
              <a:rPr lang="en-US" sz="2800" dirty="0">
                <a:solidFill>
                  <a:schemeClr val="tx1"/>
                </a:solidFill>
              </a:rPr>
            </a:br>
            <a:br>
              <a:rPr lang="en-US" sz="2800" dirty="0">
                <a:solidFill>
                  <a:schemeClr val="tx1"/>
                </a:solidFill>
              </a:rPr>
            </a:br>
            <a:r>
              <a:rPr lang="en-US" sz="2800" dirty="0">
                <a:solidFill>
                  <a:schemeClr val="tx1"/>
                </a:solidFill>
              </a:rPr>
              <a:t>	The applicant must </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designate a Center Director to oversee the AHEC program who will work on AzAHEC 	activities not less than 75% FTE.  </a:t>
            </a:r>
            <a:b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lang="en-US" sz="2800" dirty="0">
                <a:solidFill>
                  <a:schemeClr val="tx1"/>
                </a:solidFill>
              </a:rPr>
            </a:br>
            <a:r>
              <a:rPr lang="en-US" sz="2800" dirty="0">
                <a:solidFill>
                  <a:schemeClr val="tx1"/>
                </a:solidFill>
              </a:rPr>
              <a:t>	The applicant must have an advisory board of 10-20 people consisting of health care providers and consumers.  	Membership must reflect the ethnic representation of the applicant agency’s geographic area.  Board chair (or 	equivalent) must be present at AzAHEC Commission Meetings.</a:t>
            </a:r>
            <a:br>
              <a:rPr lang="en-US" sz="3200" dirty="0"/>
            </a:br>
            <a:br>
              <a:rPr lang="en-US" sz="3200" dirty="0">
                <a:latin typeface="Felix Titling" panose="04060505060202020A04" pitchFamily="82" charset="0"/>
              </a:rPr>
            </a:br>
            <a:br>
              <a:rPr lang="en-US" sz="3200" dirty="0">
                <a:latin typeface="Felix Titling" panose="04060505060202020A04" pitchFamily="82" charset="0"/>
              </a:rPr>
            </a:br>
            <a:br>
              <a:rPr lang="en-US" dirty="0"/>
            </a:br>
            <a:endParaRPr dirty="0"/>
          </a:p>
        </p:txBody>
      </p:sp>
      <p:sp>
        <p:nvSpPr>
          <p:cNvPr id="2" name="Subtitle 1">
            <a:extLst>
              <a:ext uri="{FF2B5EF4-FFF2-40B4-BE49-F238E27FC236}">
                <a16:creationId xmlns:a16="http://schemas.microsoft.com/office/drawing/2014/main" id="{E06D2441-1DB2-437F-A65C-6FE994F748E8}"/>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4104414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2594758" y="2072838"/>
            <a:ext cx="11839698" cy="5470963"/>
          </a:xfrm>
        </p:spPr>
        <p:txBody>
          <a:bodyPr/>
          <a:lstStyle/>
          <a:p>
            <a:r>
              <a:rPr lang="en-US" sz="8800" dirty="0">
                <a:solidFill>
                  <a:schemeClr val="tx1"/>
                </a:solidFill>
                <a:latin typeface="Felix Titling" panose="04060505060202020A04" pitchFamily="82" charset="0"/>
              </a:rPr>
              <a:t>Administrative guidance and Special consideration</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68158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1202730" y="738063"/>
            <a:ext cx="18063900" cy="2520526"/>
          </a:xfrm>
        </p:spPr>
        <p:txBody>
          <a:bodyPr/>
          <a:lstStyle/>
          <a:p>
            <a:pPr algn="ctr"/>
            <a:r>
              <a:rPr lang="en-US" sz="8800" dirty="0">
                <a:solidFill>
                  <a:schemeClr val="tx1"/>
                </a:solidFill>
              </a:rPr>
              <a:t>Welcome!</a:t>
            </a:r>
            <a:br>
              <a:rPr lang="en-US" sz="8800" dirty="0">
                <a:solidFill>
                  <a:schemeClr val="tx1"/>
                </a:solidFill>
              </a:rPr>
            </a:br>
            <a:r>
              <a:rPr lang="en-US" sz="8800" dirty="0">
                <a:solidFill>
                  <a:schemeClr val="tx1"/>
                </a:solidFill>
              </a:rPr>
              <a:t>Pre-Proposal Conference</a:t>
            </a:r>
            <a:br>
              <a:rPr lang="en-US" dirty="0"/>
            </a:br>
            <a:endParaRPr lang="en-US" sz="2800" b="1" dirty="0"/>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1842448" y="2457297"/>
            <a:ext cx="16158949" cy="8556188"/>
          </a:xfrm>
          <a:prstGeom prst="rect">
            <a:avLst/>
          </a:prstGeom>
          <a:noFill/>
        </p:spPr>
        <p:txBody>
          <a:bodyPr wrap="square" rtlCol="0">
            <a:spAutoFit/>
          </a:bodyPr>
          <a:lstStyle/>
          <a:p>
            <a:pPr marL="38100" lvl="7">
              <a:buClr>
                <a:schemeClr val="dk2"/>
              </a:buClr>
              <a:buSzPts val="3000"/>
            </a:pPr>
            <a:endParaRPr lang="en-US" sz="2800" dirty="0">
              <a:solidFill>
                <a:schemeClr val="bg2"/>
              </a:solidFill>
              <a:latin typeface="Calibri"/>
              <a:cs typeface="Calibri"/>
              <a:sym typeface="Calibri"/>
            </a:endParaRPr>
          </a:p>
          <a:p>
            <a:pPr marL="38100" lvl="5">
              <a:buClr>
                <a:schemeClr val="dk2"/>
              </a:buClr>
              <a:buSzPts val="3000"/>
            </a:pPr>
            <a:endParaRPr lang="en-US" sz="2800" dirty="0">
              <a:solidFill>
                <a:schemeClr val="bg2"/>
              </a:solidFill>
              <a:latin typeface="Calibri"/>
              <a:ea typeface="Calibri"/>
              <a:cs typeface="Calibri"/>
              <a:sym typeface="Calibri"/>
            </a:endParaRPr>
          </a:p>
          <a:p>
            <a:pPr marL="38100" lvl="5">
              <a:buClr>
                <a:schemeClr val="dk2"/>
              </a:buClr>
              <a:buSzPts val="3000"/>
            </a:pPr>
            <a:r>
              <a:rPr lang="en-US" sz="4400" dirty="0">
                <a:solidFill>
                  <a:schemeClr val="tx1"/>
                </a:solidFill>
                <a:latin typeface="Calibri"/>
                <a:ea typeface="Calibri"/>
                <a:cs typeface="Calibri"/>
                <a:sym typeface="Calibri"/>
              </a:rPr>
              <a:t>Participants will be asked to identify themselves and their organizations through Chat. </a:t>
            </a:r>
            <a:r>
              <a:rPr lang="en-US" sz="4400" b="1" dirty="0">
                <a:solidFill>
                  <a:schemeClr val="tx1"/>
                </a:solidFill>
                <a:latin typeface="Calibri"/>
                <a:ea typeface="Calibri"/>
                <a:cs typeface="Calibri"/>
                <a:sym typeface="Calibri"/>
              </a:rPr>
              <a:t>Except for the presenters, other meeting participants will not be able to view Chat.  </a:t>
            </a:r>
            <a:r>
              <a:rPr lang="en-US" sz="4400" dirty="0">
                <a:solidFill>
                  <a:schemeClr val="tx1"/>
                </a:solidFill>
                <a:latin typeface="Calibri"/>
                <a:ea typeface="Calibri"/>
                <a:cs typeface="Calibri"/>
                <a:sym typeface="Calibri"/>
              </a:rPr>
              <a:t>Questions should be submitted in Chat. They will be repeated and answered for the benefit of all participants.</a:t>
            </a:r>
          </a:p>
          <a:p>
            <a:pPr marL="38100" lvl="5">
              <a:buClr>
                <a:schemeClr val="dk2"/>
              </a:buClr>
              <a:buSzPts val="3000"/>
            </a:pPr>
            <a:endParaRPr lang="en-US" sz="4400" dirty="0">
              <a:solidFill>
                <a:schemeClr val="tx1"/>
              </a:solidFill>
              <a:latin typeface="Calibri"/>
              <a:cs typeface="Calibri"/>
              <a:sym typeface="Calibri"/>
            </a:endParaRPr>
          </a:p>
          <a:p>
            <a:pPr marL="38100" lvl="5">
              <a:buClr>
                <a:schemeClr val="dk2"/>
              </a:buClr>
              <a:buSzPts val="3000"/>
            </a:pPr>
            <a:r>
              <a:rPr lang="en-US" sz="4400" dirty="0">
                <a:solidFill>
                  <a:schemeClr val="tx1"/>
                </a:solidFill>
                <a:latin typeface="Calibri"/>
                <a:cs typeface="Calibri"/>
                <a:sym typeface="Calibri"/>
              </a:rPr>
              <a:t>This presentation highlights information detailed in the RFP and is not a replacement for applicants’ full review of that document and related exhibits to assure a complete submittal of a proposal.</a:t>
            </a:r>
            <a:endParaRPr lang="en-US" sz="4400" dirty="0">
              <a:solidFill>
                <a:schemeClr val="tx1"/>
              </a:solidFill>
              <a:latin typeface="Calibri" panose="020F0502020204030204" pitchFamily="34" charset="0"/>
              <a:cs typeface="Calibri" panose="020F0502020204030204" pitchFamily="34" charset="0"/>
            </a:endParaRPr>
          </a:p>
          <a:p>
            <a:pPr marL="285750" lvl="4" indent="-285750">
              <a:spcAft>
                <a:spcPts val="1200"/>
              </a:spcAft>
              <a:buFont typeface="Arial" panose="020B0604020202020204" pitchFamily="34" charset="0"/>
              <a:buChar char="•"/>
            </a:pPr>
            <a:endParaRPr lang="en-US" sz="4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612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019850" y="606250"/>
            <a:ext cx="18063900" cy="908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4400" dirty="0">
                <a:latin typeface="Felix Titling" panose="04060505060202020A04" pitchFamily="82" charset="0"/>
              </a:rPr>
              <a:t>                                                            </a:t>
            </a:r>
            <a:r>
              <a:rPr lang="en-US" sz="4400" dirty="0">
                <a:solidFill>
                  <a:schemeClr val="tx1"/>
                </a:solidFill>
                <a:latin typeface="Felix Titling" panose="04060505060202020A04" pitchFamily="82" charset="0"/>
              </a:rPr>
              <a:t>ADMINISTRATIVE GUIDANCE</a:t>
            </a:r>
            <a:br>
              <a:rPr lang="en-US" sz="4400" dirty="0">
                <a:latin typeface="Felix Titling" panose="04060505060202020A04" pitchFamily="82" charset="0"/>
              </a:rPr>
            </a:br>
            <a:br>
              <a:rPr lang="en-US" sz="4400" dirty="0">
                <a:latin typeface="Felix Titling" panose="04060505060202020A04" pitchFamily="82" charset="0"/>
              </a:rPr>
            </a:br>
            <a:r>
              <a:rPr lang="en-US" sz="4400" dirty="0">
                <a:latin typeface="Felix Titling" panose="04060505060202020A04" pitchFamily="82" charset="0"/>
              </a:rPr>
              <a:t>	</a:t>
            </a:r>
            <a:r>
              <a:rPr lang="en-US" sz="3200" dirty="0">
                <a:solidFill>
                  <a:schemeClr val="tx1"/>
                </a:solidFill>
              </a:rPr>
              <a:t>Applicants should identify linkages to Historically Black Colleges and Universities, Hispanic Serving 	Institutions, and/or Tribal Colleges and Universities and improving the quality of life for African 	Americans, Latinos, Asian Americans and Pacific Islanders, and American Indians and Alaska Natives as 	strategies to obtain highly qualified, culturally competent, underrepresented health care professionals 	who will work in medically underserved areas. Applicants may identify and select a collaborative 	partner for the activities listed above. </a:t>
            </a:r>
            <a:br>
              <a:rPr lang="en-US" sz="3200" dirty="0">
                <a:solidFill>
                  <a:schemeClr val="tx1"/>
                </a:solidFill>
              </a:rPr>
            </a:br>
            <a:br>
              <a:rPr lang="en-US" sz="11500" dirty="0"/>
            </a:br>
            <a:endParaRPr dirty="0"/>
          </a:p>
        </p:txBody>
      </p:sp>
      <p:sp>
        <p:nvSpPr>
          <p:cNvPr id="2" name="Subtitle 1">
            <a:extLst>
              <a:ext uri="{FF2B5EF4-FFF2-40B4-BE49-F238E27FC236}">
                <a16:creationId xmlns:a16="http://schemas.microsoft.com/office/drawing/2014/main" id="{47F89FD9-F5EA-4C15-A298-03A98DEDFF2A}"/>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2937346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019850" y="606250"/>
            <a:ext cx="18063900" cy="908100"/>
          </a:xfrm>
          <a:prstGeom prst="rect">
            <a:avLst/>
          </a:prstGeom>
        </p:spPr>
        <p:txBody>
          <a:bodyPr spcFirstLastPara="1" wrap="square" lIns="91425" tIns="91425" rIns="91425" bIns="91425" anchor="t" anchorCtr="0">
            <a:noAutofit/>
          </a:bodyPr>
          <a:lstStyle/>
          <a:p>
            <a:pPr lvl="0" rtl="0">
              <a:spcBef>
                <a:spcPts val="0"/>
              </a:spcBef>
              <a:spcAft>
                <a:spcPts val="0"/>
              </a:spcAft>
            </a:pPr>
            <a:r>
              <a:rPr lang="en-US" sz="4400" dirty="0">
                <a:solidFill>
                  <a:schemeClr val="tx1"/>
                </a:solidFill>
                <a:latin typeface="Felix Titling" panose="04060505060202020A04" pitchFamily="82" charset="0"/>
              </a:rPr>
              <a:t>                                                                SPECIAL CONSIDERATION</a:t>
            </a:r>
            <a:br>
              <a:rPr lang="en-US" sz="4400" dirty="0">
                <a:solidFill>
                  <a:schemeClr val="tx1"/>
                </a:solidFill>
                <a:latin typeface="Felix Titling" panose="04060505060202020A04" pitchFamily="82" charset="0"/>
              </a:rPr>
            </a:br>
            <a:br>
              <a:rPr lang="en-US" sz="4400" dirty="0">
                <a:solidFill>
                  <a:schemeClr val="tx1"/>
                </a:solidFill>
                <a:latin typeface="Felix Titling" panose="04060505060202020A04" pitchFamily="82" charset="0"/>
              </a:rPr>
            </a:br>
            <a:br>
              <a:rPr lang="en-US" sz="3200" dirty="0">
                <a:solidFill>
                  <a:schemeClr val="tx1"/>
                </a:solidFill>
              </a:rPr>
            </a:br>
            <a:br>
              <a:rPr lang="en-US" sz="3200" dirty="0">
                <a:solidFill>
                  <a:schemeClr val="tx1"/>
                </a:solidFill>
              </a:rPr>
            </a:br>
            <a:r>
              <a:rPr lang="en-US" sz="3200" dirty="0">
                <a:solidFill>
                  <a:schemeClr val="tx1"/>
                </a:solidFill>
              </a:rPr>
              <a:t>	Special consideration will be given to applicants who:</a:t>
            </a:r>
            <a:br>
              <a:rPr lang="en-US" sz="3200" dirty="0">
                <a:solidFill>
                  <a:schemeClr val="tx1"/>
                </a:solidFill>
              </a:rPr>
            </a:br>
            <a:r>
              <a:rPr lang="en-US" sz="3200" dirty="0">
                <a:solidFill>
                  <a:schemeClr val="tx1"/>
                </a:solidFill>
              </a:rPr>
              <a:t>	1.	provide primary care services and are implementation-ready to train medical and other health 	professions students, and/or are ready to train health professions students (undergraduate, graduate 	and postgraduate</a:t>
            </a:r>
            <a:br>
              <a:rPr lang="en-US" sz="3200" dirty="0">
                <a:solidFill>
                  <a:schemeClr val="tx1"/>
                </a:solidFill>
              </a:rPr>
            </a:br>
            <a:r>
              <a:rPr lang="en-US" sz="3200" dirty="0">
                <a:solidFill>
                  <a:schemeClr val="tx1"/>
                </a:solidFill>
              </a:rPr>
              <a:t>	2.	provide health professions preparation programs for grades 9-16 (i.e., high school and 	undergraduate level) students, </a:t>
            </a:r>
            <a:br>
              <a:rPr lang="en-US" sz="3200" dirty="0">
                <a:solidFill>
                  <a:schemeClr val="tx1"/>
                </a:solidFill>
              </a:rPr>
            </a:br>
            <a:r>
              <a:rPr lang="en-US" sz="3200" dirty="0">
                <a:solidFill>
                  <a:schemeClr val="tx1"/>
                </a:solidFill>
              </a:rPr>
              <a:t>	3.       provide continuing professional development for practicing providers.</a:t>
            </a:r>
            <a:br>
              <a:rPr lang="en-US" sz="11500" dirty="0">
                <a:solidFill>
                  <a:schemeClr val="tx1"/>
                </a:solidFill>
              </a:rPr>
            </a:br>
            <a:endParaRPr dirty="0">
              <a:solidFill>
                <a:schemeClr val="tx1"/>
              </a:solidFill>
            </a:endParaRPr>
          </a:p>
        </p:txBody>
      </p:sp>
      <p:sp>
        <p:nvSpPr>
          <p:cNvPr id="2" name="Subtitle 1">
            <a:extLst>
              <a:ext uri="{FF2B5EF4-FFF2-40B4-BE49-F238E27FC236}">
                <a16:creationId xmlns:a16="http://schemas.microsoft.com/office/drawing/2014/main" id="{47F89FD9-F5EA-4C15-A298-03A98DEDFF2A}"/>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1702576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2660073" y="3607723"/>
            <a:ext cx="13613390" cy="5364827"/>
          </a:xfrm>
        </p:spPr>
        <p:txBody>
          <a:bodyPr/>
          <a:lstStyle/>
          <a:p>
            <a:r>
              <a:rPr lang="en-US" sz="8800" dirty="0">
                <a:solidFill>
                  <a:schemeClr val="tx1"/>
                </a:solidFill>
                <a:latin typeface="Felix Titling" panose="04060505060202020A04" pitchFamily="82" charset="0"/>
              </a:rPr>
              <a:t>OVERVIEW OF PROPOSAL contents</a:t>
            </a:r>
            <a:br>
              <a:rPr lang="en-US" sz="8800" dirty="0">
                <a:solidFill>
                  <a:schemeClr val="tx1"/>
                </a:solidFill>
                <a:latin typeface="Felix Titling" panose="04060505060202020A04" pitchFamily="82" charset="0"/>
              </a:rPr>
            </a:br>
            <a:r>
              <a:rPr lang="en-US" sz="8800" dirty="0">
                <a:solidFill>
                  <a:schemeClr val="tx1"/>
                </a:solidFill>
                <a:latin typeface="Felix Titling" panose="04060505060202020A04" pitchFamily="82" charset="0"/>
              </a:rPr>
              <a:t>	</a:t>
            </a:r>
            <a:r>
              <a:rPr lang="en-US" sz="4400" i="1" dirty="0">
                <a:solidFill>
                  <a:schemeClr val="tx1"/>
                </a:solidFill>
                <a:latin typeface="Felix Titling" panose="04060505060202020A04" pitchFamily="82" charset="0"/>
              </a:rPr>
              <a:t>Pages 35-38 of RFP</a:t>
            </a:r>
            <a:br>
              <a:rPr lang="en-US" sz="8800" dirty="0">
                <a:latin typeface="Felix Titling" panose="04060505060202020A04" pitchFamily="82" charset="0"/>
              </a:rPr>
            </a:br>
            <a:r>
              <a:rPr lang="en-US" sz="8800" dirty="0">
                <a:latin typeface="Felix Titling" panose="04060505060202020A04" pitchFamily="82" charset="0"/>
              </a:rPr>
              <a:t>	</a:t>
            </a:r>
            <a:endParaRPr lang="en-US" sz="3200" dirty="0">
              <a:latin typeface="Felix Titling" panose="04060505060202020A04" pitchFamily="82" charset="0"/>
            </a:endParaRP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3521941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5"/>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sz="4400" dirty="0">
                <a:latin typeface="Felix Titling" panose="04060505060202020A04" pitchFamily="82" charset="0"/>
              </a:rPr>
              <a:t>PROPOSAL timeline</a:t>
            </a:r>
            <a:endParaRPr sz="4400" dirty="0">
              <a:latin typeface="Felix Titling" panose="04060505060202020A04" pitchFamily="82" charset="0"/>
            </a:endParaRPr>
          </a:p>
        </p:txBody>
      </p:sp>
      <p:sp>
        <p:nvSpPr>
          <p:cNvPr id="145" name="Google Shape;145;p15"/>
          <p:cNvSpPr txBox="1">
            <a:spLocks noGrp="1"/>
          </p:cNvSpPr>
          <p:nvPr>
            <p:ph type="subTitle" idx="2"/>
          </p:nvPr>
        </p:nvSpPr>
        <p:spPr>
          <a:xfrm>
            <a:off x="2303649" y="2727692"/>
            <a:ext cx="15493031" cy="5769921"/>
          </a:xfrm>
          <a:prstGeom prst="rect">
            <a:avLst/>
          </a:prstGeom>
        </p:spPr>
        <p:txBody>
          <a:bodyPr spcFirstLastPara="1" wrap="square" lIns="146300" tIns="73150" rIns="146300" bIns="73150" anchor="t" anchorCtr="0">
            <a:noAutofit/>
          </a:bodyPr>
          <a:lstStyle/>
          <a:p>
            <a:pPr marL="457200" marR="0" lvl="1" algn="just">
              <a:spcBef>
                <a:spcPts val="0"/>
              </a:spcBef>
              <a:spcAft>
                <a:spcPts val="0"/>
              </a:spcAft>
            </a:pPr>
            <a:r>
              <a:rPr lang="en-US" sz="2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This award is for an initial 14-month period of 7/1/2023 to 8/30/2024. Following the initial term, there is the option for four annual non-competing continuation renewals upon mutual agreement by both the Applicant and Arizona AHEC. Each renewal will require a Proposed Workplan and Budget Development for each one-year period and may require additional documentation.  At the end of the fifth year, a new RFP for the region will be issued broadly and in compliance with State of Arizona guidelines.</a:t>
            </a:r>
          </a:p>
          <a:p>
            <a:pPr marL="0" lvl="0" indent="0" algn="ctr" rtl="0">
              <a:spcBef>
                <a:spcPts val="1000"/>
              </a:spcBef>
              <a:spcAft>
                <a:spcPts val="0"/>
              </a:spcAft>
              <a:buNone/>
            </a:pPr>
            <a:endParaRPr dirty="0"/>
          </a:p>
        </p:txBody>
      </p:sp>
    </p:spTree>
    <p:extLst>
      <p:ext uri="{BB962C8B-B14F-4D97-AF65-F5344CB8AC3E}">
        <p14:creationId xmlns:p14="http://schemas.microsoft.com/office/powerpoint/2010/main" val="1912257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5"/>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sz="4400" dirty="0">
                <a:solidFill>
                  <a:schemeClr val="tx1"/>
                </a:solidFill>
                <a:latin typeface="Felix Titling" panose="04060505060202020A04" pitchFamily="82" charset="0"/>
              </a:rPr>
              <a:t>PROPOSAL FORMATTING</a:t>
            </a:r>
            <a:endParaRPr sz="4400" dirty="0">
              <a:solidFill>
                <a:schemeClr val="tx1"/>
              </a:solidFill>
              <a:latin typeface="Felix Titling" panose="04060505060202020A04" pitchFamily="82" charset="0"/>
            </a:endParaRPr>
          </a:p>
        </p:txBody>
      </p:sp>
      <p:sp>
        <p:nvSpPr>
          <p:cNvPr id="145" name="Google Shape;145;p15"/>
          <p:cNvSpPr txBox="1">
            <a:spLocks noGrp="1"/>
          </p:cNvSpPr>
          <p:nvPr>
            <p:ph type="subTitle" idx="2"/>
          </p:nvPr>
        </p:nvSpPr>
        <p:spPr>
          <a:xfrm>
            <a:off x="2303649" y="2727692"/>
            <a:ext cx="15493031" cy="5769921"/>
          </a:xfrm>
          <a:prstGeom prst="rect">
            <a:avLst/>
          </a:prstGeom>
        </p:spPr>
        <p:txBody>
          <a:bodyPr spcFirstLastPara="1" wrap="square" lIns="146300" tIns="73150" rIns="146300" bIns="73150" anchor="t" anchorCtr="0">
            <a:noAutofit/>
          </a:bodyPr>
          <a:lstStyle/>
          <a:p>
            <a:pPr lvl="0" algn="l"/>
            <a:r>
              <a:rPr lang="en-US" sz="4400" dirty="0">
                <a:solidFill>
                  <a:schemeClr val="tx1"/>
                </a:solidFill>
              </a:rPr>
              <a:t>Proposals must be:</a:t>
            </a:r>
          </a:p>
          <a:p>
            <a:pPr marL="457200" lvl="0" indent="-457200" algn="l">
              <a:buFont typeface="Arial" panose="020B0604020202020204" pitchFamily="34" charset="0"/>
              <a:buChar char="•"/>
            </a:pPr>
            <a:r>
              <a:rPr lang="en-US" sz="2800" dirty="0">
                <a:solidFill>
                  <a:schemeClr val="tx1"/>
                </a:solidFill>
              </a:rPr>
              <a:t>Limited to 25 pages</a:t>
            </a:r>
          </a:p>
          <a:p>
            <a:pPr marL="457200" lvl="0" indent="-457200" algn="l">
              <a:buFont typeface="Arial" panose="020B0604020202020204" pitchFamily="34" charset="0"/>
              <a:buChar char="•"/>
            </a:pPr>
            <a:r>
              <a:rPr lang="en-US" sz="2800" dirty="0">
                <a:solidFill>
                  <a:schemeClr val="tx1"/>
                </a:solidFill>
              </a:rPr>
              <a:t>Typed on standard letter sized paper (8.5”x 11”) in 12-point font with one-inch margins; </a:t>
            </a:r>
          </a:p>
          <a:p>
            <a:pPr marL="457200" lvl="0" indent="-457200" algn="l">
              <a:buFont typeface="Arial" panose="020B0604020202020204" pitchFamily="34" charset="0"/>
              <a:buChar char="•"/>
            </a:pPr>
            <a:r>
              <a:rPr lang="en-US" sz="2800" dirty="0">
                <a:solidFill>
                  <a:schemeClr val="tx1"/>
                </a:solidFill>
              </a:rPr>
              <a:t>Include the applicant’s name or name of organization and page number on each page; </a:t>
            </a:r>
          </a:p>
          <a:p>
            <a:pPr marL="457200" lvl="0" indent="-457200" algn="l">
              <a:buFont typeface="Arial" panose="020B0604020202020204" pitchFamily="34" charset="0"/>
              <a:buChar char="•"/>
            </a:pPr>
            <a:r>
              <a:rPr lang="en-US" sz="2800" dirty="0">
                <a:solidFill>
                  <a:schemeClr val="tx1"/>
                </a:solidFill>
              </a:rPr>
              <a:t>Narrative must be submitted in Word or PDF format;</a:t>
            </a:r>
          </a:p>
          <a:p>
            <a:pPr marL="457200" lvl="0" indent="-457200" algn="l">
              <a:buFont typeface="Arial" panose="020B0604020202020204" pitchFamily="34" charset="0"/>
              <a:buChar char="•"/>
            </a:pPr>
            <a:r>
              <a:rPr lang="en-US" sz="2800" dirty="0">
                <a:solidFill>
                  <a:schemeClr val="tx1"/>
                </a:solidFill>
              </a:rPr>
              <a:t>Proposed Workplan and Budget Development (i.e., Attachment A) must be submitted in Excel format;</a:t>
            </a:r>
          </a:p>
          <a:p>
            <a:pPr marL="457200" lvl="0" indent="-457200" algn="l">
              <a:buFont typeface="Arial" panose="020B0604020202020204" pitchFamily="34" charset="0"/>
              <a:buChar char="•"/>
            </a:pPr>
            <a:r>
              <a:rPr lang="en-US" sz="2800" dirty="0">
                <a:solidFill>
                  <a:schemeClr val="tx1"/>
                </a:solidFill>
              </a:rPr>
              <a:t>Center Director’s CV/Resume, documents reflecting eligibility, and Letters of Collaboration/Support are excluded from the total page count</a:t>
            </a:r>
          </a:p>
          <a:p>
            <a:pPr marL="0" lvl="0" indent="0" algn="ctr" rtl="0">
              <a:spcBef>
                <a:spcPts val="1000"/>
              </a:spcBef>
              <a:spcAft>
                <a:spcPts val="0"/>
              </a:spcAft>
              <a:buNone/>
            </a:pPr>
            <a:endParaRPr dirty="0"/>
          </a:p>
        </p:txBody>
      </p:sp>
    </p:spTree>
    <p:extLst>
      <p:ext uri="{BB962C8B-B14F-4D97-AF65-F5344CB8AC3E}">
        <p14:creationId xmlns:p14="http://schemas.microsoft.com/office/powerpoint/2010/main" val="2568270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prstGeom prst="rect">
            <a:avLst/>
          </a:prstGeom>
        </p:spPr>
        <p:txBody>
          <a:bodyPr spcFirstLastPara="1" wrap="square" lIns="91425" tIns="91425" rIns="91425" bIns="91425" anchor="t" anchorCtr="0">
            <a:noAutofit/>
          </a:bodyPr>
          <a:lstStyle/>
          <a:p>
            <a:pPr lvl="0" rtl="0">
              <a:spcBef>
                <a:spcPts val="0"/>
              </a:spcBef>
              <a:spcAft>
                <a:spcPts val="0"/>
              </a:spcAft>
            </a:pPr>
            <a:r>
              <a:rPr lang="en-US" sz="4400" dirty="0">
                <a:latin typeface="Felix Titling" panose="04060505060202020A04" pitchFamily="82" charset="0"/>
              </a:rPr>
              <a:t>                                                               </a:t>
            </a:r>
            <a:r>
              <a:rPr lang="en-US" sz="4400" dirty="0">
                <a:solidFill>
                  <a:schemeClr val="tx1"/>
                </a:solidFill>
                <a:latin typeface="Felix Titling" panose="04060505060202020A04" pitchFamily="82" charset="0"/>
              </a:rPr>
              <a:t>OVERVIEW OF PROPOSALS</a:t>
            </a:r>
            <a:br>
              <a:rPr lang="en-US" sz="4800" dirty="0"/>
            </a:br>
            <a:r>
              <a:rPr lang="en-US" sz="4000" dirty="0">
                <a:solidFill>
                  <a:schemeClr val="tx1"/>
                </a:solidFill>
              </a:rPr>
              <a:t>Proposal Narrative must include the following:</a:t>
            </a:r>
            <a:br>
              <a:rPr lang="en-US" sz="4000" dirty="0">
                <a:solidFill>
                  <a:schemeClr val="tx1"/>
                </a:solidFill>
              </a:rPr>
            </a:br>
            <a:r>
              <a:rPr lang="en-US" sz="3600" i="1" dirty="0">
                <a:solidFill>
                  <a:schemeClr val="tx1"/>
                </a:solidFill>
              </a:rPr>
              <a:t>Executive Summary</a:t>
            </a:r>
            <a:br>
              <a:rPr lang="en-US" sz="3600" i="1" dirty="0">
                <a:solidFill>
                  <a:schemeClr val="tx1"/>
                </a:solidFill>
              </a:rPr>
            </a:br>
            <a:r>
              <a:rPr lang="en-US" sz="3600" i="1" dirty="0">
                <a:solidFill>
                  <a:schemeClr val="tx1"/>
                </a:solidFill>
              </a:rPr>
              <a:t>Regional Needs Assessment </a:t>
            </a:r>
            <a:br>
              <a:rPr lang="en-US" sz="3600" i="1" dirty="0">
                <a:solidFill>
                  <a:schemeClr val="tx1"/>
                </a:solidFill>
              </a:rPr>
            </a:br>
            <a:r>
              <a:rPr lang="en-US" sz="3600" i="1" dirty="0">
                <a:solidFill>
                  <a:schemeClr val="tx1"/>
                </a:solidFill>
              </a:rPr>
              <a:t>AHEC Program Required Activities </a:t>
            </a:r>
            <a:br>
              <a:rPr lang="en-US" sz="3600" i="1" dirty="0">
                <a:solidFill>
                  <a:schemeClr val="tx1"/>
                </a:solidFill>
              </a:rPr>
            </a:br>
            <a:r>
              <a:rPr lang="en-US" sz="3600" i="1" dirty="0">
                <a:solidFill>
                  <a:schemeClr val="tx1"/>
                </a:solidFill>
              </a:rPr>
              <a:t>Leadership </a:t>
            </a:r>
            <a:br>
              <a:rPr lang="en-US" sz="3600" i="1" dirty="0">
                <a:solidFill>
                  <a:schemeClr val="tx1"/>
                </a:solidFill>
              </a:rPr>
            </a:br>
            <a:r>
              <a:rPr lang="en-US" sz="3600" i="1" dirty="0">
                <a:solidFill>
                  <a:schemeClr val="tx1"/>
                </a:solidFill>
              </a:rPr>
              <a:t>Administrative Infrastructure </a:t>
            </a:r>
            <a:br>
              <a:rPr lang="en-US" sz="3600" i="1" dirty="0">
                <a:solidFill>
                  <a:schemeClr val="tx1"/>
                </a:solidFill>
              </a:rPr>
            </a:br>
            <a:r>
              <a:rPr lang="en-US" sz="3600" i="1" dirty="0">
                <a:solidFill>
                  <a:schemeClr val="tx1"/>
                </a:solidFill>
              </a:rPr>
              <a:t>Collaborative Partners </a:t>
            </a:r>
            <a:br>
              <a:rPr lang="en-US" sz="3600" i="1" dirty="0">
                <a:solidFill>
                  <a:schemeClr val="tx1"/>
                </a:solidFill>
              </a:rPr>
            </a:br>
            <a:r>
              <a:rPr lang="en-US" sz="3600" i="1" dirty="0">
                <a:solidFill>
                  <a:schemeClr val="tx1"/>
                </a:solidFill>
              </a:rPr>
              <a:t>Letters of Collaboration or Support</a:t>
            </a:r>
            <a:br>
              <a:rPr lang="en-US" sz="3600" dirty="0">
                <a:solidFill>
                  <a:schemeClr val="tx1"/>
                </a:solidFill>
              </a:rPr>
            </a:br>
            <a:br>
              <a:rPr lang="en-US" sz="3600" dirty="0">
                <a:solidFill>
                  <a:schemeClr val="tx1"/>
                </a:solidFill>
              </a:rPr>
            </a:br>
            <a:r>
              <a:rPr lang="en-US" sz="3800" dirty="0">
                <a:solidFill>
                  <a:schemeClr val="tx1"/>
                </a:solidFill>
              </a:rPr>
              <a:t>Proposal Workplan and Budget Development must include completion of the following:</a:t>
            </a:r>
            <a:br>
              <a:rPr lang="en-US" sz="3600" dirty="0">
                <a:solidFill>
                  <a:schemeClr val="tx1"/>
                </a:solidFill>
              </a:rPr>
            </a:br>
            <a:r>
              <a:rPr lang="en-US" sz="3600" i="1" dirty="0">
                <a:solidFill>
                  <a:schemeClr val="tx1"/>
                </a:solidFill>
              </a:rPr>
              <a:t>CBET Schedule</a:t>
            </a:r>
            <a:br>
              <a:rPr lang="en-US" sz="3600" i="1" dirty="0">
                <a:solidFill>
                  <a:schemeClr val="tx1"/>
                </a:solidFill>
              </a:rPr>
            </a:br>
            <a:r>
              <a:rPr lang="en-US" sz="3600" i="1" dirty="0">
                <a:solidFill>
                  <a:schemeClr val="tx1"/>
                </a:solidFill>
              </a:rPr>
              <a:t>Performance Schedule</a:t>
            </a:r>
            <a:br>
              <a:rPr lang="en-US" sz="3600" i="1" dirty="0">
                <a:solidFill>
                  <a:schemeClr val="tx1"/>
                </a:solidFill>
              </a:rPr>
            </a:br>
            <a:r>
              <a:rPr lang="en-US" sz="3600" i="1" dirty="0">
                <a:solidFill>
                  <a:schemeClr val="tx1"/>
                </a:solidFill>
              </a:rPr>
              <a:t>Activities Schedule</a:t>
            </a:r>
            <a:br>
              <a:rPr lang="en-US" sz="3600" i="1" dirty="0">
                <a:solidFill>
                  <a:schemeClr val="tx1"/>
                </a:solidFill>
              </a:rPr>
            </a:br>
            <a:r>
              <a:rPr lang="en-US" sz="3600" i="1" dirty="0">
                <a:solidFill>
                  <a:schemeClr val="tx1"/>
                </a:solidFill>
              </a:rPr>
              <a:t>Budget Template</a:t>
            </a:r>
            <a:br>
              <a:rPr lang="en-US" sz="3600" i="1" dirty="0">
                <a:solidFill>
                  <a:schemeClr val="tx1"/>
                </a:solidFill>
              </a:rPr>
            </a:br>
            <a:r>
              <a:rPr lang="en-US" sz="3600" i="1" dirty="0">
                <a:solidFill>
                  <a:schemeClr val="tx1"/>
                </a:solidFill>
              </a:rPr>
              <a:t>Budget Justification</a:t>
            </a:r>
            <a:br>
              <a:rPr lang="en-US" sz="3600" i="1" dirty="0"/>
            </a:br>
            <a:br>
              <a:rPr lang="en-US" sz="3600" dirty="0"/>
            </a:br>
            <a:endParaRPr sz="3600" dirty="0"/>
          </a:p>
        </p:txBody>
      </p:sp>
      <p:sp>
        <p:nvSpPr>
          <p:cNvPr id="3" name="Subtitle 2">
            <a:extLst>
              <a:ext uri="{FF2B5EF4-FFF2-40B4-BE49-F238E27FC236}">
                <a16:creationId xmlns:a16="http://schemas.microsoft.com/office/drawing/2014/main" id="{E501CDC5-2AF5-4B6A-9495-4E4BEFB97D0F}"/>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1386691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2660073" y="3607723"/>
            <a:ext cx="13613390" cy="5364827"/>
          </a:xfrm>
        </p:spPr>
        <p:txBody>
          <a:bodyPr/>
          <a:lstStyle/>
          <a:p>
            <a:r>
              <a:rPr lang="en-US" sz="8800" dirty="0">
                <a:solidFill>
                  <a:schemeClr val="tx1"/>
                </a:solidFill>
                <a:latin typeface="Felix Titling" panose="04060505060202020A04" pitchFamily="82" charset="0"/>
              </a:rPr>
              <a:t>PROPOSAL narrative</a:t>
            </a:r>
            <a:br>
              <a:rPr lang="en-US" sz="8800" dirty="0">
                <a:latin typeface="Felix Titling" panose="04060505060202020A04" pitchFamily="82" charset="0"/>
              </a:rPr>
            </a:br>
            <a:r>
              <a:rPr lang="en-US" sz="8800" dirty="0">
                <a:latin typeface="Felix Titling" panose="04060505060202020A04" pitchFamily="82" charset="0"/>
              </a:rPr>
              <a:t>	</a:t>
            </a:r>
            <a:endParaRPr lang="en-US" sz="3200" dirty="0">
              <a:latin typeface="Felix Titling" panose="04060505060202020A04" pitchFamily="82" charset="0"/>
            </a:endParaRP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3195452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2660073" y="3607723"/>
            <a:ext cx="11405062" cy="2876203"/>
          </a:xfrm>
        </p:spPr>
        <p:txBody>
          <a:bodyPr/>
          <a:lstStyle/>
          <a:p>
            <a:r>
              <a:rPr lang="en-US" sz="8800" dirty="0">
                <a:solidFill>
                  <a:schemeClr val="tx1"/>
                </a:solidFill>
                <a:latin typeface="Felix Titling" panose="04060505060202020A04" pitchFamily="82" charset="0"/>
              </a:rPr>
              <a:t>EXECUTIVE SUMMARY</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3844391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p:txBody>
          <a:bodyPr/>
          <a:lstStyle/>
          <a:p>
            <a:pPr algn="r"/>
            <a:r>
              <a:rPr lang="en-US" sz="4400" dirty="0">
                <a:solidFill>
                  <a:schemeClr val="tx1"/>
                </a:solidFill>
                <a:latin typeface="Felix Titling" panose="04060505060202020A04" pitchFamily="82" charset="0"/>
              </a:rPr>
              <a:t>Executive Summary</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2171700" y="2087380"/>
            <a:ext cx="14947900" cy="5693866"/>
          </a:xfrm>
          <a:prstGeom prst="rect">
            <a:avLst/>
          </a:prstGeom>
          <a:noFill/>
        </p:spPr>
        <p:txBody>
          <a:bodyPr wrap="square" rtlCol="0">
            <a:spAutoFit/>
          </a:bodyPr>
          <a:lstStyle/>
          <a:p>
            <a:pPr lvl="2"/>
            <a:r>
              <a:rPr lang="en-US" sz="2800" dirty="0"/>
              <a:t>Applicant organization’s name, address, federal employer ID, telephone number and web site address (if available). If a subunit of a larger organization, this section must include this information.</a:t>
            </a:r>
          </a:p>
          <a:p>
            <a:pPr marL="514350" lvl="2" indent="-514350">
              <a:buFont typeface="+mj-lt"/>
              <a:buAutoNum type="arabicPeriod"/>
            </a:pPr>
            <a:r>
              <a:rPr lang="en-US" sz="2800" dirty="0"/>
              <a:t>Name of the applicant organization’s proposed Director </a:t>
            </a:r>
          </a:p>
          <a:p>
            <a:pPr marL="514350" lvl="2" indent="-514350">
              <a:buFont typeface="+mj-lt"/>
              <a:buAutoNum type="arabicPeriod"/>
            </a:pPr>
            <a:r>
              <a:rPr lang="en-US" sz="2800" dirty="0"/>
              <a:t>Name of other key contacts, title, address, telephone number and email address. </a:t>
            </a:r>
          </a:p>
          <a:p>
            <a:pPr marL="514350" lvl="2" indent="-514350">
              <a:buFont typeface="+mj-lt"/>
              <a:buAutoNum type="arabicPeriod"/>
            </a:pPr>
            <a:r>
              <a:rPr lang="en-US" sz="2800" dirty="0"/>
              <a:t>Brief mission of organization, year established, years at present community location, and how the organization will enhance or support the mission of AzAHEC. </a:t>
            </a:r>
          </a:p>
          <a:p>
            <a:pPr marL="514350" lvl="2" indent="-514350">
              <a:buFont typeface="+mj-lt"/>
              <a:buAutoNum type="arabicPeriod"/>
            </a:pPr>
            <a:r>
              <a:rPr lang="en-US" sz="2800" dirty="0"/>
              <a:t>Benefits/advantages/value of an AHEC Center in the proposed location; </a:t>
            </a:r>
          </a:p>
          <a:p>
            <a:pPr marL="514350" lvl="2" indent="-514350">
              <a:buFont typeface="+mj-lt"/>
              <a:buAutoNum type="arabicPeriod"/>
            </a:pPr>
            <a:r>
              <a:rPr lang="en-US" sz="2800" dirty="0"/>
              <a:t>Summary explaining the capacity of the applicant to conduct community-based experiential training including the community-based clinical training of medical students, nursing, pharmacy, public health and other health professions students; </a:t>
            </a:r>
          </a:p>
          <a:p>
            <a:pPr marL="514350" lvl="2" indent="-514350">
              <a:buFont typeface="+mj-lt"/>
              <a:buAutoNum type="arabicPeriod"/>
            </a:pPr>
            <a:r>
              <a:rPr lang="en-US" sz="2800" dirty="0"/>
              <a:t>Summary explaining how the Applicant will achieve the AHEC Program Required Activities and Core AHEC Activities identified in applicant’s Regional </a:t>
            </a:r>
            <a:r>
              <a:rPr lang="en-US" sz="2800"/>
              <a:t>Needs Assessment.</a:t>
            </a:r>
            <a:endParaRPr lang="en-US" sz="2800" dirty="0"/>
          </a:p>
        </p:txBody>
      </p:sp>
    </p:spTree>
    <p:extLst>
      <p:ext uri="{BB962C8B-B14F-4D97-AF65-F5344CB8AC3E}">
        <p14:creationId xmlns:p14="http://schemas.microsoft.com/office/powerpoint/2010/main" val="1600444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2660073" y="3607723"/>
            <a:ext cx="11405062" cy="2876203"/>
          </a:xfrm>
        </p:spPr>
        <p:txBody>
          <a:bodyPr/>
          <a:lstStyle/>
          <a:p>
            <a:r>
              <a:rPr lang="en-US" sz="8800" dirty="0">
                <a:solidFill>
                  <a:schemeClr val="tx1"/>
                </a:solidFill>
                <a:latin typeface="Felix Titling" panose="04060505060202020A04" pitchFamily="82" charset="0"/>
              </a:rPr>
              <a:t>Regional needs assessment</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3431135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97000">
              <a:srgbClr val="D0E2E8"/>
            </a:gs>
            <a:gs pos="92000">
              <a:schemeClr val="bg1">
                <a:lumMod val="85000"/>
              </a:schemeClr>
            </a:gs>
            <a:gs pos="96000">
              <a:schemeClr val="accent1">
                <a:lumMod val="45000"/>
                <a:lumOff val="55000"/>
              </a:schemeClr>
            </a:gs>
            <a:gs pos="99000">
              <a:schemeClr val="accent1">
                <a:lumMod val="45000"/>
                <a:lumOff val="55000"/>
              </a:schemeClr>
            </a:gs>
            <a:gs pos="100000">
              <a:schemeClr val="accent1">
                <a:lumMod val="30000"/>
                <a:lumOff val="70000"/>
              </a:schemeClr>
            </a:gs>
          </a:gsLst>
          <a:lin ang="5400000" scaled="1"/>
          <a:tileRect/>
        </a:gradFill>
        <a:effectLst/>
      </p:bgPr>
    </p:bg>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3324629" y="556428"/>
            <a:ext cx="12200223" cy="14617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8800" dirty="0">
                <a:solidFill>
                  <a:schemeClr val="tx1"/>
                </a:solidFill>
              </a:rPr>
              <a:t>AGENDA</a:t>
            </a:r>
            <a:endParaRPr sz="8800" dirty="0">
              <a:solidFill>
                <a:schemeClr val="tx1"/>
              </a:solidFill>
            </a:endParaRPr>
          </a:p>
        </p:txBody>
      </p:sp>
      <p:sp>
        <p:nvSpPr>
          <p:cNvPr id="57" name="Google Shape;57;p9"/>
          <p:cNvSpPr txBox="1">
            <a:spLocks noGrp="1"/>
          </p:cNvSpPr>
          <p:nvPr>
            <p:ph type="body" idx="1"/>
          </p:nvPr>
        </p:nvSpPr>
        <p:spPr>
          <a:xfrm>
            <a:off x="2237398" y="1885174"/>
            <a:ext cx="15629303" cy="7977283"/>
          </a:xfrm>
          <a:prstGeom prst="rect">
            <a:avLst/>
          </a:prstGeom>
        </p:spPr>
        <p:txBody>
          <a:bodyPr spcFirstLastPara="1" wrap="square" lIns="91425" tIns="91425" rIns="91425" bIns="73150" anchor="t" anchorCtr="0">
            <a:noAutofit/>
          </a:bodyPr>
          <a:lstStyle/>
          <a:p>
            <a:pPr marL="457200" lvl="0" indent="-431800" algn="l" rtl="0">
              <a:lnSpc>
                <a:spcPct val="150000"/>
              </a:lnSpc>
              <a:spcBef>
                <a:spcPts val="0"/>
              </a:spcBef>
              <a:spcAft>
                <a:spcPts val="0"/>
              </a:spcAft>
              <a:buSzPts val="3200"/>
              <a:buChar char="●"/>
            </a:pPr>
            <a:r>
              <a:rPr lang="en-US" sz="4400" dirty="0">
                <a:solidFill>
                  <a:schemeClr val="tx1"/>
                </a:solidFill>
              </a:rPr>
              <a:t>Arizona AHEC Introduction and Overview</a:t>
            </a:r>
          </a:p>
          <a:p>
            <a:pPr lvl="1" indent="-431800">
              <a:lnSpc>
                <a:spcPct val="150000"/>
              </a:lnSpc>
              <a:buSzPts val="3200"/>
              <a:buChar char="●"/>
            </a:pPr>
            <a:r>
              <a:rPr lang="en-US" sz="3200" dirty="0">
                <a:solidFill>
                  <a:schemeClr val="tx1"/>
                </a:solidFill>
              </a:rPr>
              <a:t>Structure, Mission and Statutory Requirements</a:t>
            </a:r>
          </a:p>
          <a:p>
            <a:pPr>
              <a:lnSpc>
                <a:spcPct val="150000"/>
              </a:lnSpc>
            </a:pPr>
            <a:r>
              <a:rPr lang="en-US" sz="4400" dirty="0">
                <a:solidFill>
                  <a:schemeClr val="tx1"/>
                </a:solidFill>
              </a:rPr>
              <a:t>Center Organization Structure and Special Considerations</a:t>
            </a:r>
            <a:endParaRPr lang="en-US" sz="3200" dirty="0">
              <a:solidFill>
                <a:schemeClr val="tx1"/>
              </a:solidFill>
            </a:endParaRPr>
          </a:p>
          <a:p>
            <a:pPr marL="457200" lvl="0" indent="-431800" algn="l" rtl="0">
              <a:lnSpc>
                <a:spcPct val="150000"/>
              </a:lnSpc>
              <a:spcBef>
                <a:spcPts val="0"/>
              </a:spcBef>
              <a:spcAft>
                <a:spcPts val="0"/>
              </a:spcAft>
              <a:buSzPts val="3200"/>
              <a:buChar char="●"/>
            </a:pPr>
            <a:r>
              <a:rPr lang="en-US" sz="4400" dirty="0">
                <a:solidFill>
                  <a:schemeClr val="tx1"/>
                </a:solidFill>
              </a:rPr>
              <a:t>Overview and Components of Proposal</a:t>
            </a:r>
          </a:p>
          <a:p>
            <a:pPr lvl="1" indent="-431800">
              <a:lnSpc>
                <a:spcPct val="150000"/>
              </a:lnSpc>
              <a:buSzPts val="3200"/>
              <a:buChar char="●"/>
            </a:pPr>
            <a:r>
              <a:rPr lang="en-US" sz="3200" dirty="0">
                <a:solidFill>
                  <a:schemeClr val="tx1"/>
                </a:solidFill>
              </a:rPr>
              <a:t>Proposal Formatting</a:t>
            </a:r>
          </a:p>
          <a:p>
            <a:pPr lvl="1" indent="-431800">
              <a:lnSpc>
                <a:spcPct val="150000"/>
              </a:lnSpc>
              <a:buSzPts val="3200"/>
              <a:buChar char="●"/>
            </a:pPr>
            <a:r>
              <a:rPr lang="en-US" sz="3200" dirty="0">
                <a:solidFill>
                  <a:schemeClr val="tx1"/>
                </a:solidFill>
              </a:rPr>
              <a:t>Narrative</a:t>
            </a:r>
          </a:p>
          <a:p>
            <a:pPr lvl="1" indent="-431800">
              <a:lnSpc>
                <a:spcPct val="150000"/>
              </a:lnSpc>
              <a:buSzPts val="3200"/>
              <a:buChar char="●"/>
            </a:pPr>
            <a:r>
              <a:rPr lang="en-US" sz="3200" dirty="0">
                <a:solidFill>
                  <a:schemeClr val="tx1"/>
                </a:solidFill>
              </a:rPr>
              <a:t>Workplan and Budget Development</a:t>
            </a:r>
          </a:p>
          <a:p>
            <a:pPr>
              <a:lnSpc>
                <a:spcPct val="150000"/>
              </a:lnSpc>
            </a:pPr>
            <a:r>
              <a:rPr lang="en-US" sz="4400" dirty="0">
                <a:solidFill>
                  <a:schemeClr val="tx1"/>
                </a:solidFill>
              </a:rPr>
              <a:t>Questions and Discussion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p:txBody>
          <a:bodyPr/>
          <a:lstStyle/>
          <a:p>
            <a:pPr algn="r"/>
            <a:r>
              <a:rPr lang="en-US" sz="4400" dirty="0">
                <a:latin typeface="Felix Titling" panose="04060505060202020A04" pitchFamily="82" charset="0"/>
              </a:rPr>
              <a:t>Regional Needs Assessment</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6" name="TextBox 5">
            <a:extLst>
              <a:ext uri="{FF2B5EF4-FFF2-40B4-BE49-F238E27FC236}">
                <a16:creationId xmlns:a16="http://schemas.microsoft.com/office/drawing/2014/main" id="{1B2D6213-EE60-AD66-5C13-B5A4761D0D84}"/>
              </a:ext>
            </a:extLst>
          </p:cNvPr>
          <p:cNvSpPr txBox="1"/>
          <p:nvPr/>
        </p:nvSpPr>
        <p:spPr>
          <a:xfrm>
            <a:off x="1771650" y="2157413"/>
            <a:ext cx="17102138" cy="1815882"/>
          </a:xfrm>
          <a:prstGeom prst="rect">
            <a:avLst/>
          </a:prstGeom>
          <a:noFill/>
        </p:spPr>
        <p:txBody>
          <a:bodyPr wrap="square">
            <a:spAutoFit/>
          </a:bodyPr>
          <a:lstStyle/>
          <a:p>
            <a:pPr marL="0" lvl="0" indent="0" rtl="0">
              <a:spcBef>
                <a:spcPts val="1000"/>
              </a:spcBef>
              <a:spcAft>
                <a:spcPts val="0"/>
              </a:spcAft>
              <a:buNone/>
            </a:pPr>
            <a:r>
              <a:rPr lang="en-US" sz="2800" dirty="0">
                <a:solidFill>
                  <a:schemeClr val="tx1"/>
                </a:solidFill>
              </a:rPr>
              <a:t>Proposals </a:t>
            </a:r>
            <a:r>
              <a:rPr lang="en-US" sz="2800" dirty="0">
                <a:solidFill>
                  <a:schemeClr val="accent4"/>
                </a:solidFill>
              </a:rPr>
              <a:t>must</a:t>
            </a:r>
            <a:r>
              <a:rPr lang="en-US" sz="2800" dirty="0">
                <a:solidFill>
                  <a:schemeClr val="tx1"/>
                </a:solidFill>
              </a:rPr>
              <a:t> include a needs assessment of the region addressed by this proposal and how the Applicant will address those needs. Proposals should identify, and reference source(s) used in the needs assessment and the sources should be relevant and timely. Publicly-available data may be used for this assessment</a:t>
            </a:r>
            <a:r>
              <a:rPr lang="en-US" sz="2800" dirty="0"/>
              <a:t>.</a:t>
            </a:r>
          </a:p>
        </p:txBody>
      </p:sp>
    </p:spTree>
    <p:extLst>
      <p:ext uri="{BB962C8B-B14F-4D97-AF65-F5344CB8AC3E}">
        <p14:creationId xmlns:p14="http://schemas.microsoft.com/office/powerpoint/2010/main" val="4213027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2500313" y="2414589"/>
            <a:ext cx="11564822" cy="4069338"/>
          </a:xfrm>
        </p:spPr>
        <p:txBody>
          <a:bodyPr/>
          <a:lstStyle/>
          <a:p>
            <a:r>
              <a:rPr lang="en-US" sz="8800" dirty="0">
                <a:latin typeface="Felix Titling" panose="04060505060202020A04" pitchFamily="82" charset="0"/>
              </a:rPr>
              <a:t>PROGRAM REQUIRED ACTIVITIES</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1889286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p:txBody>
          <a:bodyPr/>
          <a:lstStyle/>
          <a:p>
            <a:pPr algn="r"/>
            <a:r>
              <a:rPr lang="en-US" sz="4400" dirty="0">
                <a:latin typeface="Felix Titling" panose="04060505060202020A04" pitchFamily="82" charset="0"/>
              </a:rPr>
              <a:t>Program Required Activities</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1584960" y="2153920"/>
            <a:ext cx="17905190" cy="6247864"/>
          </a:xfrm>
          <a:prstGeom prst="rect">
            <a:avLst/>
          </a:prstGeom>
          <a:noFill/>
        </p:spPr>
        <p:txBody>
          <a:bodyPr wrap="square" rtlCol="0">
            <a:spAutoFit/>
          </a:bodyPr>
          <a:lstStyle/>
          <a:p>
            <a:pPr lvl="0"/>
            <a:r>
              <a:rPr lang="en-US" sz="4000" dirty="0"/>
              <a:t>The narrative proposal </a:t>
            </a:r>
            <a:r>
              <a:rPr lang="en-US" sz="4000" dirty="0">
                <a:solidFill>
                  <a:srgbClr val="FF0000"/>
                </a:solidFill>
              </a:rPr>
              <a:t>must </a:t>
            </a:r>
            <a:r>
              <a:rPr lang="en-US" sz="4000" dirty="0"/>
              <a:t>include a detailed plan to address the following AHEC Program Required Activities:</a:t>
            </a:r>
          </a:p>
          <a:p>
            <a:pPr marL="457200" lvl="0" indent="-457200">
              <a:buFont typeface="Arial" panose="020B0604020202020204" pitchFamily="34" charset="0"/>
              <a:buChar char="•"/>
            </a:pPr>
            <a:r>
              <a:rPr lang="en-US" sz="4000" dirty="0"/>
              <a:t>Community-Based Experiential Training; </a:t>
            </a:r>
          </a:p>
          <a:p>
            <a:pPr marL="457200" lvl="0" indent="-457200">
              <a:buFont typeface="Arial" panose="020B0604020202020204" pitchFamily="34" charset="0"/>
              <a:buChar char="•"/>
            </a:pPr>
            <a:r>
              <a:rPr lang="en-US" sz="4000" dirty="0"/>
              <a:t>AHEC Scholars Program</a:t>
            </a:r>
          </a:p>
          <a:p>
            <a:pPr marL="457200" lvl="0" indent="-457200">
              <a:buFont typeface="Arial" panose="020B0604020202020204" pitchFamily="34" charset="0"/>
              <a:buChar char="•"/>
            </a:pPr>
            <a:r>
              <a:rPr lang="en-US" sz="4000" dirty="0"/>
              <a:t>Continuing Education and Professional Development</a:t>
            </a:r>
          </a:p>
          <a:p>
            <a:pPr marL="457200" lvl="0" indent="-457200">
              <a:buFont typeface="Arial" panose="020B0604020202020204" pitchFamily="34" charset="0"/>
              <a:buChar char="•"/>
            </a:pPr>
            <a:r>
              <a:rPr lang="en-US" sz="4000" dirty="0"/>
              <a:t>Pipeline Activities</a:t>
            </a:r>
          </a:p>
          <a:p>
            <a:pPr marL="457200" lvl="0" indent="-457200">
              <a:buFont typeface="Arial" panose="020B0604020202020204" pitchFamily="34" charset="0"/>
              <a:buChar char="•"/>
            </a:pPr>
            <a:endParaRPr lang="en-US" sz="4000" dirty="0"/>
          </a:p>
          <a:p>
            <a:pPr lvl="0"/>
            <a:r>
              <a:rPr lang="en-US" sz="4000" dirty="0"/>
              <a:t>Exhibit One provides details of each category of program required activities and Exhibit Two provides details of activities within the AHEC Scholars Program.  Neither Exhibit should be completed or returned with Proposal.</a:t>
            </a:r>
            <a:endParaRPr lang="en-US" sz="2800" dirty="0"/>
          </a:p>
        </p:txBody>
      </p:sp>
    </p:spTree>
    <p:extLst>
      <p:ext uri="{BB962C8B-B14F-4D97-AF65-F5344CB8AC3E}">
        <p14:creationId xmlns:p14="http://schemas.microsoft.com/office/powerpoint/2010/main" val="2721535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2660073" y="3607723"/>
            <a:ext cx="11405062" cy="2876203"/>
          </a:xfrm>
        </p:spPr>
        <p:txBody>
          <a:bodyPr/>
          <a:lstStyle/>
          <a:p>
            <a:r>
              <a:rPr lang="en-US" sz="8800" dirty="0">
                <a:solidFill>
                  <a:schemeClr val="tx1"/>
                </a:solidFill>
                <a:latin typeface="Felix Titling" panose="04060505060202020A04" pitchFamily="82" charset="0"/>
              </a:rPr>
              <a:t>Leadership</a:t>
            </a:r>
            <a:br>
              <a:rPr lang="en-US" sz="8800" dirty="0">
                <a:solidFill>
                  <a:schemeClr val="tx1"/>
                </a:solidFill>
                <a:latin typeface="Felix Titling" panose="04060505060202020A04" pitchFamily="82" charset="0"/>
              </a:rPr>
            </a:br>
            <a:r>
              <a:rPr lang="en-US" sz="8800" dirty="0">
                <a:solidFill>
                  <a:schemeClr val="tx1"/>
                </a:solidFill>
                <a:latin typeface="Felix Titling" panose="04060505060202020A04" pitchFamily="82" charset="0"/>
              </a:rPr>
              <a:t>			</a:t>
            </a:r>
            <a:endParaRPr lang="en-US" sz="4400" dirty="0">
              <a:solidFill>
                <a:schemeClr val="tx1"/>
              </a:solidFill>
              <a:latin typeface="Felix Titling" panose="04060505060202020A04" pitchFamily="82" charset="0"/>
            </a:endParaRP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3034923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p:txBody>
          <a:bodyPr/>
          <a:lstStyle/>
          <a:p>
            <a:pPr algn="r"/>
            <a:r>
              <a:rPr lang="en-US" sz="4400" dirty="0">
                <a:solidFill>
                  <a:schemeClr val="tx1"/>
                </a:solidFill>
                <a:latin typeface="Felix Titling" panose="04060505060202020A04" pitchFamily="82" charset="0"/>
              </a:rPr>
              <a:t>LEADERSHIP</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1633928" y="1858780"/>
            <a:ext cx="17449822" cy="6186309"/>
          </a:xfrm>
          <a:prstGeom prst="rect">
            <a:avLst/>
          </a:prstGeom>
          <a:noFill/>
        </p:spPr>
        <p:txBody>
          <a:bodyPr wrap="square" rtlCol="0">
            <a:spAutoFit/>
          </a:bodyPr>
          <a:lstStyle/>
          <a:p>
            <a:pPr marL="457200" lvl="1"/>
            <a:r>
              <a:rPr lang="en-US" sz="3600" dirty="0"/>
              <a:t>Identified or proposed Director </a:t>
            </a:r>
            <a:r>
              <a:rPr lang="en-US" sz="3600" dirty="0">
                <a:solidFill>
                  <a:srgbClr val="FF0000"/>
                </a:solidFill>
              </a:rPr>
              <a:t>must</a:t>
            </a:r>
            <a:r>
              <a:rPr lang="en-US" sz="3600" dirty="0"/>
              <a:t> spend a minimum of 75% time on AHEC related activities. This effort </a:t>
            </a:r>
            <a:r>
              <a:rPr lang="en-US" sz="3600" dirty="0">
                <a:solidFill>
                  <a:srgbClr val="FF0000"/>
                </a:solidFill>
              </a:rPr>
              <a:t>must</a:t>
            </a:r>
            <a:r>
              <a:rPr lang="en-US" sz="3600" dirty="0"/>
              <a:t> be reflected in the leadership narrative and budget narrative of the proposal. The proposal </a:t>
            </a:r>
            <a:r>
              <a:rPr lang="en-US" sz="3600" dirty="0">
                <a:solidFill>
                  <a:srgbClr val="FF0000"/>
                </a:solidFill>
              </a:rPr>
              <a:t>must</a:t>
            </a:r>
            <a:r>
              <a:rPr lang="en-US" sz="3600" dirty="0"/>
              <a:t> indicate if the AHEC Center Director will be a new-hire or if an existing employee and include the proposed Director’s resume and evidence that the proposed Director has appropriate education and direct experience.</a:t>
            </a:r>
          </a:p>
          <a:p>
            <a:pPr marL="457200" lvl="1"/>
            <a:endParaRPr lang="en-US" sz="3600" dirty="0"/>
          </a:p>
          <a:p>
            <a:pPr marL="457200" lvl="1"/>
            <a:r>
              <a:rPr lang="en-US" sz="3600" dirty="0"/>
              <a:t>A list of the entity’s board of directors, including relevant affiliations and terms of service, </a:t>
            </a:r>
            <a:r>
              <a:rPr lang="en-US" sz="3600" dirty="0">
                <a:solidFill>
                  <a:srgbClr val="FF0000"/>
                </a:solidFill>
              </a:rPr>
              <a:t>must</a:t>
            </a:r>
            <a:r>
              <a:rPr lang="en-US" sz="3600" dirty="0"/>
              <a:t> be included. </a:t>
            </a:r>
          </a:p>
          <a:p>
            <a:pPr marL="457200" lvl="1"/>
            <a:endParaRPr lang="en-US" sz="3600" dirty="0"/>
          </a:p>
          <a:p>
            <a:pPr marL="457200" lvl="1"/>
            <a:r>
              <a:rPr lang="en-US" sz="3600" dirty="0"/>
              <a:t>Relevant information on other key personnel </a:t>
            </a:r>
            <a:r>
              <a:rPr lang="en-US" sz="3600" dirty="0">
                <a:solidFill>
                  <a:srgbClr val="FF0000"/>
                </a:solidFill>
              </a:rPr>
              <a:t>may</a:t>
            </a:r>
            <a:r>
              <a:rPr lang="en-US" sz="3600" dirty="0"/>
              <a:t> also be included.</a:t>
            </a:r>
            <a:endParaRPr lang="en-US" sz="8800" dirty="0">
              <a:solidFill>
                <a:schemeClr val="dk1"/>
              </a:solidFill>
            </a:endParaRPr>
          </a:p>
        </p:txBody>
      </p:sp>
    </p:spTree>
    <p:extLst>
      <p:ext uri="{BB962C8B-B14F-4D97-AF65-F5344CB8AC3E}">
        <p14:creationId xmlns:p14="http://schemas.microsoft.com/office/powerpoint/2010/main" val="1441884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2660073" y="3607723"/>
            <a:ext cx="11405062" cy="2876203"/>
          </a:xfrm>
        </p:spPr>
        <p:txBody>
          <a:bodyPr/>
          <a:lstStyle/>
          <a:p>
            <a:r>
              <a:rPr lang="en-US" sz="8800" dirty="0">
                <a:solidFill>
                  <a:schemeClr val="tx1"/>
                </a:solidFill>
                <a:latin typeface="Felix Titling" panose="04060505060202020A04" pitchFamily="82" charset="0"/>
              </a:rPr>
              <a:t>Administrative Infrastructure</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58678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p:txBody>
          <a:bodyPr/>
          <a:lstStyle/>
          <a:p>
            <a:pPr algn="r"/>
            <a:r>
              <a:rPr lang="en-US" sz="4400" dirty="0">
                <a:solidFill>
                  <a:schemeClr val="tx1"/>
                </a:solidFill>
                <a:latin typeface="Felix Titling" panose="04060505060202020A04" pitchFamily="82" charset="0"/>
              </a:rPr>
              <a:t>Administrative Infrastructure</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2400300" y="1621536"/>
            <a:ext cx="16683450" cy="8032968"/>
          </a:xfrm>
          <a:prstGeom prst="rect">
            <a:avLst/>
          </a:prstGeom>
          <a:noFill/>
        </p:spPr>
        <p:txBody>
          <a:bodyPr wrap="square" rtlCol="0">
            <a:spAutoFit/>
          </a:bodyPr>
          <a:lstStyle/>
          <a:p>
            <a:pPr marL="457200" lvl="1"/>
            <a:r>
              <a:rPr lang="en-US" sz="3600" dirty="0"/>
              <a:t>Applicant </a:t>
            </a:r>
            <a:r>
              <a:rPr lang="en-US" sz="3600" dirty="0">
                <a:solidFill>
                  <a:srgbClr val="FF0000"/>
                </a:solidFill>
              </a:rPr>
              <a:t>must:</a:t>
            </a:r>
            <a:endParaRPr lang="en-US" sz="3600" dirty="0"/>
          </a:p>
          <a:p>
            <a:pPr marL="1200150" lvl="4" indent="-742950">
              <a:buFont typeface="+mj-lt"/>
              <a:buAutoNum type="arabicPeriod"/>
            </a:pPr>
            <a:r>
              <a:rPr lang="en-US" sz="3600" dirty="0"/>
              <a:t>identify and describe accounting system for project-specific invoicing and financial reporting. </a:t>
            </a:r>
          </a:p>
          <a:p>
            <a:pPr marL="1200150" lvl="8" indent="-742950">
              <a:buFont typeface="Wingdings" panose="05000000000000000000" pitchFamily="2" charset="2"/>
              <a:buChar char="v"/>
            </a:pPr>
            <a:r>
              <a:rPr lang="en-US" sz="2800" i="1" dirty="0"/>
              <a:t>This project requires applicant to generate monthly invoicing in comparison to budgeted line-items, including accounting system-generated supporting documentation. </a:t>
            </a:r>
            <a:r>
              <a:rPr lang="en-US" sz="3600" dirty="0"/>
              <a:t> </a:t>
            </a:r>
          </a:p>
          <a:p>
            <a:pPr marL="1200150" lvl="4" indent="-742950">
              <a:buFont typeface="+mj-lt"/>
              <a:buAutoNum type="arabicPeriod"/>
            </a:pPr>
            <a:r>
              <a:rPr lang="en-US" sz="3600" dirty="0"/>
              <a:t>identify and describe the data entry system for any current data reporting to funding sources. </a:t>
            </a:r>
          </a:p>
          <a:p>
            <a:pPr marL="1200150" lvl="4" indent="-742950">
              <a:buFont typeface="Wingdings" panose="05000000000000000000" pitchFamily="2" charset="2"/>
              <a:buChar char="v"/>
            </a:pPr>
            <a:r>
              <a:rPr lang="en-US" sz="2800" i="1" dirty="0"/>
              <a:t>This project requires applicant to input trainee information accurately and consistently, inclusive of demographics and clinical hours, into a shared data base and to be responsive to requests for clarification. Regular data entry and monitoring of data in comparison to metrics reflected in scope of work by applicant is necessary to ensure accurate reporting</a:t>
            </a:r>
            <a:r>
              <a:rPr lang="en-US" sz="2800" dirty="0"/>
              <a:t>. </a:t>
            </a:r>
          </a:p>
          <a:p>
            <a:pPr marL="457200" lvl="4"/>
            <a:r>
              <a:rPr lang="en-US" sz="2800" dirty="0"/>
              <a:t>3.     </a:t>
            </a:r>
            <a:r>
              <a:rPr lang="en-US" sz="3600" dirty="0"/>
              <a:t>have a documented history of narrative reporting as required by funding   		   sources. Applicant may provide sample and redacted reports as applicable</a:t>
            </a:r>
          </a:p>
          <a:p>
            <a:pPr marL="457200" lvl="4"/>
            <a:endParaRPr lang="en-US" sz="8800" dirty="0">
              <a:solidFill>
                <a:schemeClr val="dk1"/>
              </a:solidFill>
            </a:endParaRPr>
          </a:p>
        </p:txBody>
      </p:sp>
    </p:spTree>
    <p:extLst>
      <p:ext uri="{BB962C8B-B14F-4D97-AF65-F5344CB8AC3E}">
        <p14:creationId xmlns:p14="http://schemas.microsoft.com/office/powerpoint/2010/main" val="3861929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2660073" y="3607723"/>
            <a:ext cx="11405062" cy="2876203"/>
          </a:xfrm>
        </p:spPr>
        <p:txBody>
          <a:bodyPr/>
          <a:lstStyle/>
          <a:p>
            <a:r>
              <a:rPr lang="en-US" sz="8800" dirty="0">
                <a:solidFill>
                  <a:schemeClr val="tx1"/>
                </a:solidFill>
                <a:latin typeface="Felix Titling" panose="04060505060202020A04" pitchFamily="82" charset="0"/>
              </a:rPr>
              <a:t>COLLABORATIVE PARTNERS</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947629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p:txBody>
          <a:bodyPr/>
          <a:lstStyle/>
          <a:p>
            <a:pPr algn="r"/>
            <a:r>
              <a:rPr lang="en-US" sz="4400" dirty="0">
                <a:solidFill>
                  <a:schemeClr val="tx1"/>
                </a:solidFill>
                <a:latin typeface="Felix Titling" panose="04060505060202020A04" pitchFamily="82" charset="0"/>
              </a:rPr>
              <a:t>Collaborative Partners</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2661312" y="1858780"/>
            <a:ext cx="15572097" cy="4801314"/>
          </a:xfrm>
          <a:prstGeom prst="rect">
            <a:avLst/>
          </a:prstGeom>
          <a:noFill/>
        </p:spPr>
        <p:txBody>
          <a:bodyPr wrap="square" rtlCol="0">
            <a:spAutoFit/>
          </a:bodyPr>
          <a:lstStyle/>
          <a:p>
            <a:pPr>
              <a:spcAft>
                <a:spcPts val="1200"/>
              </a:spcAft>
            </a:pPr>
            <a:r>
              <a:rPr lang="en-US" sz="2800" dirty="0"/>
              <a:t>Applicant must provide the following information for each collaborative partner identified in the proposal:</a:t>
            </a:r>
          </a:p>
          <a:p>
            <a:pPr lvl="1">
              <a:spcAft>
                <a:spcPts val="1200"/>
              </a:spcAft>
            </a:pPr>
            <a:r>
              <a:rPr lang="en-US" sz="2800" dirty="0"/>
              <a:t>1. Partner business name, address, telephone number and web site address (if available). </a:t>
            </a:r>
          </a:p>
          <a:p>
            <a:pPr lvl="1">
              <a:spcAft>
                <a:spcPts val="1200"/>
              </a:spcAft>
            </a:pPr>
            <a:r>
              <a:rPr lang="en-US" sz="2800" dirty="0"/>
              <a:t>2. Key contact name, title, address, telephone number and email address. </a:t>
            </a:r>
          </a:p>
          <a:p>
            <a:pPr lvl="1">
              <a:spcAft>
                <a:spcPts val="1200"/>
              </a:spcAft>
            </a:pPr>
            <a:r>
              <a:rPr lang="en-US" sz="2800" dirty="0"/>
              <a:t>3. Brief mission of organization, year established, and how the organization will enhance or support the proposed AHEC Center.</a:t>
            </a:r>
            <a:endParaRPr lang="en-US" sz="2800" dirty="0">
              <a:latin typeface="Calibri" panose="020F0502020204030204" pitchFamily="34" charset="0"/>
              <a:cs typeface="Calibri" panose="020F0502020204030204" pitchFamily="34" charset="0"/>
            </a:endParaRPr>
          </a:p>
          <a:p>
            <a:pPr marL="285750" lvl="4" indent="-285750">
              <a:spcAft>
                <a:spcPts val="1200"/>
              </a:spcAft>
              <a:buFont typeface="Arial" panose="020B0604020202020204" pitchFamily="34" charset="0"/>
              <a:buChar char="•"/>
            </a:pPr>
            <a:endParaRPr lang="en-US" sz="4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3008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2493818" y="2294313"/>
            <a:ext cx="11571317" cy="4189613"/>
          </a:xfrm>
        </p:spPr>
        <p:txBody>
          <a:bodyPr/>
          <a:lstStyle/>
          <a:p>
            <a:r>
              <a:rPr lang="en-US" sz="8800" dirty="0">
                <a:solidFill>
                  <a:schemeClr val="tx1"/>
                </a:solidFill>
                <a:latin typeface="Felix Titling" panose="04060505060202020A04" pitchFamily="82" charset="0"/>
              </a:rPr>
              <a:t>Letters of collaboration and support</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137538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2449285" y="2106387"/>
            <a:ext cx="14336485" cy="5290456"/>
          </a:xfrm>
        </p:spPr>
        <p:txBody>
          <a:bodyPr/>
          <a:lstStyle/>
          <a:p>
            <a:r>
              <a:rPr lang="en-US" sz="8800" dirty="0">
                <a:solidFill>
                  <a:schemeClr val="tx1"/>
                </a:solidFill>
                <a:latin typeface="Felix Titling" panose="04060505060202020A04" pitchFamily="82" charset="0"/>
              </a:rPr>
              <a:t>Arizona </a:t>
            </a:r>
            <a:r>
              <a:rPr lang="en-US" sz="8800" dirty="0" err="1">
                <a:solidFill>
                  <a:schemeClr val="tx1"/>
                </a:solidFill>
                <a:latin typeface="Felix Titling" panose="04060505060202020A04" pitchFamily="82" charset="0"/>
              </a:rPr>
              <a:t>ahec</a:t>
            </a:r>
            <a:r>
              <a:rPr lang="en-US" sz="8800" dirty="0">
                <a:solidFill>
                  <a:schemeClr val="tx1"/>
                </a:solidFill>
                <a:latin typeface="Felix Titling" panose="04060505060202020A04" pitchFamily="82" charset="0"/>
              </a:rPr>
              <a:t> introduction and overview</a:t>
            </a:r>
            <a:br>
              <a:rPr lang="en-US" sz="8800" dirty="0">
                <a:solidFill>
                  <a:schemeClr val="tx1"/>
                </a:solidFill>
                <a:latin typeface="Felix Titling" panose="04060505060202020A04" pitchFamily="82" charset="0"/>
              </a:rPr>
            </a:br>
            <a:r>
              <a:rPr lang="en-US" sz="8800" dirty="0">
                <a:solidFill>
                  <a:schemeClr val="tx1"/>
                </a:solidFill>
                <a:latin typeface="Felix Titling" panose="04060505060202020A04" pitchFamily="82" charset="0"/>
              </a:rPr>
              <a:t>		</a:t>
            </a:r>
            <a:r>
              <a:rPr lang="en-US" sz="4800" i="1" dirty="0">
                <a:solidFill>
                  <a:schemeClr val="tx1"/>
                </a:solidFill>
                <a:latin typeface="Felix Titling" panose="04060505060202020A04" pitchFamily="82" charset="0"/>
              </a:rPr>
              <a:t>Pages 27-34 of </a:t>
            </a:r>
            <a:r>
              <a:rPr lang="en-US" sz="4800" i="1" dirty="0" err="1">
                <a:solidFill>
                  <a:schemeClr val="tx1"/>
                </a:solidFill>
                <a:latin typeface="Felix Titling" panose="04060505060202020A04" pitchFamily="82" charset="0"/>
              </a:rPr>
              <a:t>rfp</a:t>
            </a:r>
            <a:endParaRPr lang="en-US" sz="4800" i="1" dirty="0">
              <a:solidFill>
                <a:schemeClr val="tx1"/>
              </a:solidFill>
              <a:latin typeface="Felix Titling" panose="04060505060202020A04" pitchFamily="82" charset="0"/>
            </a:endParaRP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2213601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p:txBody>
          <a:bodyPr/>
          <a:lstStyle/>
          <a:p>
            <a:pPr algn="r"/>
            <a:r>
              <a:rPr lang="en-US" sz="4400" dirty="0">
                <a:solidFill>
                  <a:schemeClr val="tx1"/>
                </a:solidFill>
                <a:latin typeface="Felix Titling" panose="04060505060202020A04" pitchFamily="82" charset="0"/>
              </a:rPr>
              <a:t>Letters of collaboration and Support</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1633928" y="1858780"/>
            <a:ext cx="17449822" cy="6801862"/>
          </a:xfrm>
          <a:prstGeom prst="rect">
            <a:avLst/>
          </a:prstGeom>
          <a:noFill/>
        </p:spPr>
        <p:txBody>
          <a:bodyPr wrap="square" rtlCol="0">
            <a:spAutoFit/>
          </a:bodyPr>
          <a:lstStyle/>
          <a:p>
            <a:pPr>
              <a:spcAft>
                <a:spcPts val="1200"/>
              </a:spcAft>
            </a:pPr>
            <a:r>
              <a:rPr lang="en-US" sz="4400" dirty="0">
                <a:latin typeface="Calibri" panose="020F0502020204030204" pitchFamily="34" charset="0"/>
                <a:cs typeface="Calibri" panose="020F0502020204030204" pitchFamily="34" charset="0"/>
              </a:rPr>
              <a:t>Applicants </a:t>
            </a:r>
            <a:r>
              <a:rPr lang="en-US" sz="4400" dirty="0">
                <a:solidFill>
                  <a:srgbClr val="FF0000"/>
                </a:solidFill>
                <a:latin typeface="Calibri" panose="020F0502020204030204" pitchFamily="34" charset="0"/>
                <a:cs typeface="Calibri" panose="020F0502020204030204" pitchFamily="34" charset="0"/>
              </a:rPr>
              <a:t>must</a:t>
            </a:r>
            <a:r>
              <a:rPr lang="en-US" sz="4400" dirty="0">
                <a:latin typeface="Calibri" panose="020F0502020204030204" pitchFamily="34" charset="0"/>
                <a:cs typeface="Calibri" panose="020F0502020204030204" pitchFamily="34" charset="0"/>
              </a:rPr>
              <a:t> provide letters of collaboration from partners identified in proposal that specify collaborations anticipated and which are integral to the program.</a:t>
            </a:r>
          </a:p>
          <a:p>
            <a:pPr>
              <a:spcAft>
                <a:spcPts val="1200"/>
              </a:spcAft>
            </a:pPr>
            <a:r>
              <a:rPr lang="en-US" sz="4400" dirty="0">
                <a:latin typeface="Calibri" panose="020F0502020204030204" pitchFamily="34" charset="0"/>
                <a:cs typeface="Calibri" panose="020F0502020204030204" pitchFamily="34" charset="0"/>
              </a:rPr>
              <a:t>Applicants </a:t>
            </a:r>
            <a:r>
              <a:rPr lang="en-US" sz="4400" dirty="0">
                <a:solidFill>
                  <a:schemeClr val="accent4"/>
                </a:solidFill>
                <a:latin typeface="Calibri" panose="020F0502020204030204" pitchFamily="34" charset="0"/>
                <a:cs typeface="Calibri" panose="020F0502020204030204" pitchFamily="34" charset="0"/>
              </a:rPr>
              <a:t>may</a:t>
            </a:r>
            <a:r>
              <a:rPr lang="en-US" sz="4400" dirty="0">
                <a:latin typeface="Calibri" panose="020F0502020204030204" pitchFamily="34" charset="0"/>
                <a:cs typeface="Calibri" panose="020F0502020204030204" pitchFamily="34" charset="0"/>
              </a:rPr>
              <a:t> provide letters of support from any other key stakeholders who endorse the applicant’s proposal but will not collaborate on any specific aspect of the proposal.</a:t>
            </a:r>
          </a:p>
          <a:p>
            <a:pPr lvl="4">
              <a:spcAft>
                <a:spcPts val="1200"/>
              </a:spcAft>
            </a:pPr>
            <a:endParaRPr lang="en-US" sz="4400" dirty="0">
              <a:latin typeface="Calibri" panose="020F0502020204030204" pitchFamily="34" charset="0"/>
              <a:cs typeface="Calibri" panose="020F0502020204030204" pitchFamily="34" charset="0"/>
            </a:endParaRPr>
          </a:p>
          <a:p>
            <a:pPr marL="285750" lvl="4" indent="-285750">
              <a:spcAft>
                <a:spcPts val="1200"/>
              </a:spcAft>
              <a:buFont typeface="Arial" panose="020B0604020202020204" pitchFamily="34" charset="0"/>
              <a:buChar char="•"/>
            </a:pPr>
            <a:endParaRPr lang="en-US" sz="4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3935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2527069" y="1379913"/>
            <a:ext cx="14291360" cy="5104013"/>
          </a:xfrm>
        </p:spPr>
        <p:txBody>
          <a:bodyPr/>
          <a:lstStyle/>
          <a:p>
            <a:r>
              <a:rPr lang="en-US" sz="8800" dirty="0" err="1">
                <a:solidFill>
                  <a:schemeClr val="tx1"/>
                </a:solidFill>
                <a:latin typeface="Felix Titling" panose="04060505060202020A04" pitchFamily="82" charset="0"/>
              </a:rPr>
              <a:t>PROPOSal</a:t>
            </a:r>
            <a:r>
              <a:rPr lang="en-US" sz="8800" dirty="0">
                <a:solidFill>
                  <a:schemeClr val="tx1"/>
                </a:solidFill>
                <a:latin typeface="Felix Titling" panose="04060505060202020A04" pitchFamily="82" charset="0"/>
              </a:rPr>
              <a:t> WORKPLAN AND BUDGET DEVELOPMENT</a:t>
            </a:r>
            <a:br>
              <a:rPr lang="en-US" sz="8800" dirty="0">
                <a:solidFill>
                  <a:schemeClr val="tx1"/>
                </a:solidFill>
                <a:latin typeface="Felix Titling" panose="04060505060202020A04" pitchFamily="82" charset="0"/>
              </a:rPr>
            </a:br>
            <a:r>
              <a:rPr lang="en-US" sz="8800" dirty="0">
                <a:solidFill>
                  <a:schemeClr val="tx1"/>
                </a:solidFill>
                <a:latin typeface="Felix Titling" panose="04060505060202020A04" pitchFamily="82" charset="0"/>
              </a:rPr>
              <a:t>	</a:t>
            </a:r>
            <a:r>
              <a:rPr lang="en-US" sz="4400" dirty="0">
                <a:solidFill>
                  <a:schemeClr val="tx1"/>
                </a:solidFill>
                <a:latin typeface="Felix Titling" panose="04060505060202020A04" pitchFamily="82" charset="0"/>
              </a:rPr>
              <a:t>Attachment one</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741147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1633928" y="1858781"/>
            <a:ext cx="17421515" cy="618630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3200" dirty="0">
                <a:solidFill>
                  <a:schemeClr val="tx1"/>
                </a:solidFill>
                <a:latin typeface="+mj-lt"/>
                <a:cs typeface="Calibri" panose="020F0502020204030204" pitchFamily="34" charset="0"/>
              </a:rPr>
              <a:t>Arizona AHEC utilizes a performance-based funding model that incorporates major metrics to identify the budget awarded.</a:t>
            </a:r>
            <a:r>
              <a:rPr lang="en-US" sz="3200" dirty="0">
                <a:effectLst/>
                <a:latin typeface="+mj-lt"/>
                <a:ea typeface="Times New Roman" panose="02020603050405020304" pitchFamily="18" charset="0"/>
                <a:cs typeface="Times New Roman" panose="02020603050405020304" pitchFamily="18" charset="0"/>
              </a:rPr>
              <a:t> </a:t>
            </a:r>
          </a:p>
          <a:p>
            <a:pPr marL="285750" indent="-285750">
              <a:spcAft>
                <a:spcPts val="1200"/>
              </a:spcAft>
              <a:buFont typeface="Arial" panose="020B0604020202020204" pitchFamily="34" charset="0"/>
              <a:buChar char="•"/>
            </a:pPr>
            <a:r>
              <a:rPr lang="en-US" sz="3200" dirty="0">
                <a:solidFill>
                  <a:schemeClr val="tx1"/>
                </a:solidFill>
                <a:latin typeface="+mj-lt"/>
                <a:cs typeface="Calibri" panose="020F0502020204030204" pitchFamily="34" charset="0"/>
              </a:rPr>
              <a:t>Applicant must submit their planned activities in a Proposal Workplan; this information </a:t>
            </a:r>
            <a:r>
              <a:rPr lang="en-US" sz="3200" dirty="0">
                <a:solidFill>
                  <a:schemeClr val="accent4"/>
                </a:solidFill>
                <a:latin typeface="+mj-lt"/>
                <a:cs typeface="Calibri" panose="020F0502020204030204" pitchFamily="34" charset="0"/>
              </a:rPr>
              <a:t>must</a:t>
            </a:r>
            <a:r>
              <a:rPr lang="en-US" sz="3200" dirty="0">
                <a:solidFill>
                  <a:schemeClr val="tx1"/>
                </a:solidFill>
                <a:latin typeface="+mj-lt"/>
                <a:cs typeface="Calibri" panose="020F0502020204030204" pitchFamily="34" charset="0"/>
              </a:rPr>
              <a:t> be consistent with the information provided in the “Program Required Activities” section of the narrative.  These planned activities are used to automatically calculate an available budget.  The available budget is the basis for the Budget Development portion of the proposal.</a:t>
            </a:r>
          </a:p>
          <a:p>
            <a:pPr lvl="1">
              <a:spcAft>
                <a:spcPts val="1200"/>
              </a:spcAft>
            </a:pPr>
            <a:endParaRPr lang="en-US" sz="2400" dirty="0">
              <a:latin typeface="+mj-lt"/>
              <a:ea typeface="Times New Roman" panose="02020603050405020304" pitchFamily="18" charset="0"/>
              <a:cs typeface="Times New Roman" panose="02020603050405020304" pitchFamily="18" charset="0"/>
            </a:endParaRPr>
          </a:p>
          <a:p>
            <a:pPr lvl="1">
              <a:spcAft>
                <a:spcPts val="1200"/>
              </a:spcAft>
            </a:pPr>
            <a:r>
              <a:rPr lang="en-US" sz="2400" dirty="0">
                <a:latin typeface="+mj-lt"/>
                <a:ea typeface="Times New Roman" panose="02020603050405020304" pitchFamily="18" charset="0"/>
                <a:cs typeface="Times New Roman" panose="02020603050405020304" pitchFamily="18" charset="0"/>
              </a:rPr>
              <a:t>Note:  Applicant is encouraged to review the Scope of Work Template (EXHIBIT ONE) that contains reporting specifications and frequently used terms in the preparation of metrics submitted in this workplan. The Scope of Work Template should not be submitted in response to this RFP.  </a:t>
            </a:r>
            <a:r>
              <a:rPr lang="en-US" sz="2400" dirty="0">
                <a:solidFill>
                  <a:schemeClr val="tx1"/>
                </a:solidFill>
                <a:latin typeface="+mj-lt"/>
                <a:cs typeface="Calibri" panose="020F0502020204030204" pitchFamily="34" charset="0"/>
              </a:rPr>
              <a:t>Upon selection of the successful application, the metrics submitted in the Workplan will be input into a detailed Scope of Work Document and will become part of the awarded contract.</a:t>
            </a:r>
            <a:endParaRPr lang="en-US" sz="2400" dirty="0">
              <a:latin typeface="+mj-lt"/>
              <a:cs typeface="Calibri" panose="020F0502020204030204" pitchFamily="34" charset="0"/>
            </a:endParaRPr>
          </a:p>
          <a:p>
            <a:pPr marL="285750" indent="-285750">
              <a:buFont typeface="Arial" panose="020B0604020202020204" pitchFamily="34" charset="0"/>
              <a:buChar char="•"/>
            </a:pPr>
            <a:endParaRPr lang="en-US" sz="44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B17E3C38-FFED-E5CD-29B0-D11E6D9D1636}"/>
              </a:ext>
            </a:extLst>
          </p:cNvPr>
          <p:cNvSpPr>
            <a:spLocks noGrp="1"/>
          </p:cNvSpPr>
          <p:nvPr>
            <p:ph type="title"/>
          </p:nvPr>
        </p:nvSpPr>
        <p:spPr>
          <a:xfrm>
            <a:off x="1019175" y="606425"/>
            <a:ext cx="18064163" cy="908050"/>
          </a:xfrm>
        </p:spPr>
        <p:txBody>
          <a:bodyPr/>
          <a:lstStyle/>
          <a:p>
            <a:pPr algn="r"/>
            <a:r>
              <a:rPr lang="en-US" sz="4400" dirty="0">
                <a:solidFill>
                  <a:schemeClr val="tx1"/>
                </a:solidFill>
                <a:latin typeface="Felix Titling" panose="04060505060202020A04" pitchFamily="82" charset="0"/>
              </a:rPr>
              <a:t>PROPOSAL WORKPLAN AND BUDGET DEVELOPMENT</a:t>
            </a:r>
          </a:p>
        </p:txBody>
      </p:sp>
    </p:spTree>
    <p:extLst>
      <p:ext uri="{BB962C8B-B14F-4D97-AF65-F5344CB8AC3E}">
        <p14:creationId xmlns:p14="http://schemas.microsoft.com/office/powerpoint/2010/main" val="3551942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p:txBody>
          <a:bodyPr/>
          <a:lstStyle/>
          <a:p>
            <a:pPr algn="r"/>
            <a:r>
              <a:rPr lang="en-US" sz="4400" dirty="0">
                <a:solidFill>
                  <a:schemeClr val="tx1"/>
                </a:solidFill>
                <a:latin typeface="Felix Titling" panose="04060505060202020A04" pitchFamily="82" charset="0"/>
              </a:rPr>
              <a:t>Workplan and budget development Overview</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1757362" y="1928813"/>
            <a:ext cx="16490711" cy="12249507"/>
          </a:xfrm>
          <a:prstGeom prst="rect">
            <a:avLst/>
          </a:prstGeom>
          <a:noFill/>
        </p:spPr>
        <p:txBody>
          <a:bodyPr wrap="square" rtlCol="0">
            <a:spAutoFit/>
          </a:bodyPr>
          <a:lstStyle/>
          <a:p>
            <a:pPr>
              <a:spcAft>
                <a:spcPts val="1200"/>
              </a:spcAft>
            </a:pPr>
            <a:r>
              <a:rPr lang="en-US" sz="2800" dirty="0">
                <a:latin typeface="Calibri" panose="020F0502020204030204" pitchFamily="34" charset="0"/>
                <a:cs typeface="Calibri" panose="020F0502020204030204" pitchFamily="34" charset="0"/>
              </a:rPr>
              <a:t>Applicant </a:t>
            </a:r>
            <a:r>
              <a:rPr lang="en-US" sz="2800" dirty="0">
                <a:solidFill>
                  <a:schemeClr val="accent4"/>
                </a:solidFill>
                <a:latin typeface="Calibri" panose="020F0502020204030204" pitchFamily="34" charset="0"/>
                <a:cs typeface="Calibri" panose="020F0502020204030204" pitchFamily="34" charset="0"/>
              </a:rPr>
              <a:t>must</a:t>
            </a:r>
            <a:r>
              <a:rPr lang="en-US" sz="2800" dirty="0">
                <a:latin typeface="Calibri" panose="020F0502020204030204" pitchFamily="34" charset="0"/>
                <a:cs typeface="Calibri" panose="020F0502020204030204" pitchFamily="34" charset="0"/>
              </a:rPr>
              <a:t> submit planned activities and budget in the workplan, which is a detailed excel workbook with</a:t>
            </a:r>
          </a:p>
          <a:p>
            <a:pPr lvl="1">
              <a:spcAft>
                <a:spcPts val="1200"/>
              </a:spcAft>
            </a:pPr>
            <a:r>
              <a:rPr lang="en-US" sz="2800" dirty="0">
                <a:solidFill>
                  <a:schemeClr val="tx1"/>
                </a:solidFill>
                <a:latin typeface="Calibri" panose="020F0502020204030204" pitchFamily="34" charset="0"/>
                <a:cs typeface="Calibri" panose="020F0502020204030204" pitchFamily="34" charset="0"/>
              </a:rPr>
              <a:t>FIVE</a:t>
            </a:r>
            <a:r>
              <a:rPr lang="en-US" sz="2800" dirty="0">
                <a:solidFill>
                  <a:srgbClr val="FFC000"/>
                </a:solidFill>
                <a:latin typeface="Calibri" panose="020F0502020204030204" pitchFamily="34" charset="0"/>
                <a:cs typeface="Calibri" panose="020F0502020204030204" pitchFamily="34" charset="0"/>
              </a:rPr>
              <a:t> Gold</a:t>
            </a:r>
            <a:r>
              <a:rPr lang="en-US" sz="2800" dirty="0">
                <a:latin typeface="Calibri" panose="020F0502020204030204" pitchFamily="34" charset="0"/>
                <a:cs typeface="Calibri" panose="020F0502020204030204" pitchFamily="34" charset="0"/>
              </a:rPr>
              <a:t> Tabs indicate required submittals</a:t>
            </a:r>
          </a:p>
          <a:p>
            <a:pPr lvl="3">
              <a:spcAft>
                <a:spcPts val="1200"/>
              </a:spcAft>
            </a:pPr>
            <a:r>
              <a:rPr lang="en-US" sz="2800" dirty="0">
                <a:latin typeface="Calibri" panose="020F0502020204030204" pitchFamily="34" charset="0"/>
                <a:cs typeface="Calibri" panose="020F0502020204030204" pitchFamily="34" charset="0"/>
              </a:rPr>
              <a:t>1. 	CBET Schedule </a:t>
            </a:r>
          </a:p>
          <a:p>
            <a:pPr marL="514350" lvl="3" indent="-514350">
              <a:spcAft>
                <a:spcPts val="12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Identifies anticipated placements by discipline and by ABOR and non-ABOR institution</a:t>
            </a:r>
          </a:p>
          <a:p>
            <a:pPr marL="514350" lvl="3" indent="-514350">
              <a:spcAft>
                <a:spcPts val="1200"/>
              </a:spcAft>
              <a:buAutoNum type="arabicPeriod" startAt="2"/>
            </a:pPr>
            <a:r>
              <a:rPr lang="en-US" sz="2800" dirty="0">
                <a:latin typeface="Calibri" panose="020F0502020204030204" pitchFamily="34" charset="0"/>
                <a:cs typeface="Calibri" panose="020F0502020204030204" pitchFamily="34" charset="0"/>
              </a:rPr>
              <a:t>Performance Schedule</a:t>
            </a:r>
          </a:p>
          <a:p>
            <a:pPr marL="342900" lvl="4" indent="-342900">
              <a:spcAft>
                <a:spcPts val="12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Identifies all anticipated HRSA-related training experiences with each major objective. </a:t>
            </a:r>
          </a:p>
          <a:p>
            <a:pPr marL="514350" lvl="1" indent="-514350">
              <a:spcAft>
                <a:spcPts val="1200"/>
              </a:spcAft>
              <a:buAutoNum type="arabicPeriod" startAt="3"/>
            </a:pPr>
            <a:r>
              <a:rPr lang="en-US" sz="2800" dirty="0">
                <a:latin typeface="Calibri" panose="020F0502020204030204" pitchFamily="34" charset="0"/>
                <a:cs typeface="Calibri" panose="020F0502020204030204" pitchFamily="34" charset="0"/>
              </a:rPr>
              <a:t>Activities Schedule</a:t>
            </a:r>
          </a:p>
          <a:p>
            <a:pPr marL="514350" lvl="1" indent="-514350">
              <a:spcAft>
                <a:spcPts val="12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Identifies anticipated activities that will be completed such as timeline, human resources and external collaborators.</a:t>
            </a:r>
          </a:p>
          <a:p>
            <a:pPr marL="514350" lvl="1" indent="-514350">
              <a:spcAft>
                <a:spcPts val="1200"/>
              </a:spcAft>
              <a:buAutoNum type="arabicPeriod" startAt="3"/>
            </a:pPr>
            <a:r>
              <a:rPr lang="en-US" sz="2800" dirty="0">
                <a:latin typeface="Calibri" panose="020F0502020204030204" pitchFamily="34" charset="0"/>
                <a:cs typeface="Calibri" panose="020F0502020204030204" pitchFamily="34" charset="0"/>
              </a:rPr>
              <a:t>Budget Template</a:t>
            </a:r>
          </a:p>
          <a:p>
            <a:pPr marL="457200" lvl="1" indent="-457200">
              <a:spcAft>
                <a:spcPts val="12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Identifies proposed budget request.</a:t>
            </a:r>
          </a:p>
          <a:p>
            <a:pPr marL="514350" lvl="1" indent="-514350">
              <a:spcAft>
                <a:spcPts val="1200"/>
              </a:spcAft>
              <a:buAutoNum type="arabicPeriod" startAt="5"/>
            </a:pPr>
            <a:r>
              <a:rPr lang="en-US" sz="2800" dirty="0">
                <a:latin typeface="Calibri" panose="020F0502020204030204" pitchFamily="34" charset="0"/>
                <a:cs typeface="Calibri" panose="020F0502020204030204" pitchFamily="34" charset="0"/>
              </a:rPr>
              <a:t>Budget Justification</a:t>
            </a:r>
          </a:p>
          <a:p>
            <a:pPr marL="342900" lvl="1" indent="-342900">
              <a:spcAft>
                <a:spcPts val="12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Identifies the purpose of the requested budget line items</a:t>
            </a:r>
            <a:endParaRPr lang="en-US" sz="2800" dirty="0">
              <a:latin typeface="Calibri" panose="020F0502020204030204" pitchFamily="34" charset="0"/>
              <a:cs typeface="Calibri" panose="020F0502020204030204" pitchFamily="34" charset="0"/>
            </a:endParaRPr>
          </a:p>
          <a:p>
            <a:pPr marL="571500" lvl="1" indent="-571500">
              <a:spcAft>
                <a:spcPts val="1200"/>
              </a:spcAft>
              <a:buFont typeface="Wingdings" panose="05000000000000000000" pitchFamily="2" charset="2"/>
              <a:buChar char="v"/>
            </a:pPr>
            <a:r>
              <a:rPr lang="en-US" sz="2800" dirty="0">
                <a:solidFill>
                  <a:srgbClr val="0070C0"/>
                </a:solidFill>
                <a:latin typeface="Calibri" panose="020F0502020204030204" pitchFamily="34" charset="0"/>
                <a:cs typeface="Calibri" panose="020F0502020204030204" pitchFamily="34" charset="0"/>
              </a:rPr>
              <a:t>Table of Contents </a:t>
            </a:r>
            <a:r>
              <a:rPr lang="en-US" sz="2800" dirty="0">
                <a:solidFill>
                  <a:schemeClr val="tx1"/>
                </a:solidFill>
                <a:latin typeface="Calibri" panose="020F0502020204030204" pitchFamily="34" charset="0"/>
                <a:cs typeface="Calibri" panose="020F0502020204030204" pitchFamily="34" charset="0"/>
              </a:rPr>
              <a:t>and all other tabs </a:t>
            </a:r>
            <a:r>
              <a:rPr lang="en-US" sz="2000" dirty="0">
                <a:latin typeface="Calibri" panose="020F0502020204030204" pitchFamily="34" charset="0"/>
                <a:cs typeface="Calibri" panose="020F0502020204030204" pitchFamily="34" charset="0"/>
              </a:rPr>
              <a:t>(i.e., Regional Centers Workplans, Goals and Budget Allocation, Center Worksheet to Calculate Budget and Lookup Tables) are informational material to be reviewed as workplan is prepared.  These tabs should not be modified.</a:t>
            </a:r>
          </a:p>
          <a:p>
            <a:pPr lvl="1">
              <a:spcAft>
                <a:spcPts val="1200"/>
              </a:spcAft>
            </a:pPr>
            <a:r>
              <a:rPr lang="en-US" sz="2800" b="1" dirty="0">
                <a:solidFill>
                  <a:srgbClr val="FF0000"/>
                </a:solidFill>
                <a:latin typeface="Calibri" panose="020F0502020204030204" pitchFamily="34" charset="0"/>
                <a:cs typeface="Calibri" panose="020F0502020204030204" pitchFamily="34" charset="0"/>
              </a:rPr>
              <a:t>Walk through of Excel workplan table of contents</a:t>
            </a:r>
            <a:endParaRPr lang="en-US" sz="2800" dirty="0">
              <a:solidFill>
                <a:schemeClr val="tx1"/>
              </a:solidFill>
              <a:latin typeface="Calibri" panose="020F0502020204030204" pitchFamily="34" charset="0"/>
              <a:cs typeface="Calibri" panose="020F0502020204030204" pitchFamily="34" charset="0"/>
            </a:endParaRPr>
          </a:p>
          <a:p>
            <a:pPr marL="571500" lvl="1" indent="-571500">
              <a:spcAft>
                <a:spcPts val="1200"/>
              </a:spcAft>
              <a:buFont typeface="Wingdings" panose="05000000000000000000" pitchFamily="2" charset="2"/>
              <a:buChar char="v"/>
            </a:pPr>
            <a:endParaRPr lang="en-US" sz="3600" dirty="0">
              <a:solidFill>
                <a:schemeClr val="tx1"/>
              </a:solidFill>
              <a:latin typeface="Calibri" panose="020F0502020204030204" pitchFamily="34" charset="0"/>
              <a:cs typeface="Calibri" panose="020F0502020204030204" pitchFamily="34" charset="0"/>
            </a:endParaRPr>
          </a:p>
          <a:p>
            <a:pPr marL="571500" lvl="1" indent="-571500">
              <a:spcAft>
                <a:spcPts val="1200"/>
              </a:spcAft>
              <a:buFont typeface="Wingdings" panose="05000000000000000000" pitchFamily="2" charset="2"/>
              <a:buChar char="v"/>
            </a:pPr>
            <a:endParaRPr lang="en-US" sz="3600" dirty="0">
              <a:solidFill>
                <a:schemeClr val="tx1"/>
              </a:solidFill>
              <a:latin typeface="Calibri" panose="020F0502020204030204" pitchFamily="34" charset="0"/>
              <a:cs typeface="Calibri" panose="020F0502020204030204" pitchFamily="34" charset="0"/>
            </a:endParaRPr>
          </a:p>
          <a:p>
            <a:pPr marL="571500" lvl="1" indent="-571500">
              <a:spcAft>
                <a:spcPts val="1200"/>
              </a:spcAft>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lvl="1">
              <a:spcAft>
                <a:spcPts val="1200"/>
              </a:spcAft>
            </a:pPr>
            <a:endParaRPr lang="en-US" sz="4400" dirty="0">
              <a:latin typeface="Calibri" panose="020F0502020204030204" pitchFamily="34" charset="0"/>
              <a:cs typeface="Calibri" panose="020F0502020204030204" pitchFamily="34" charset="0"/>
            </a:endParaRPr>
          </a:p>
          <a:p>
            <a:pPr marL="285750" lvl="1" indent="-285750">
              <a:spcAft>
                <a:spcPts val="1200"/>
              </a:spcAft>
              <a:buFont typeface="Arial" panose="020B0604020202020204" pitchFamily="34" charset="0"/>
              <a:buChar char="•"/>
            </a:pPr>
            <a:endParaRPr lang="en-US" sz="4400" dirty="0">
              <a:latin typeface="Calibri" panose="020F0502020204030204" pitchFamily="34" charset="0"/>
              <a:cs typeface="Calibri" panose="020F0502020204030204" pitchFamily="34" charset="0"/>
            </a:endParaRPr>
          </a:p>
          <a:p>
            <a:pPr marL="285750" lvl="1" indent="-285750">
              <a:spcAft>
                <a:spcPts val="1200"/>
              </a:spcAft>
              <a:buFont typeface="Arial" panose="020B0604020202020204" pitchFamily="34" charset="0"/>
              <a:buChar char="•"/>
            </a:pP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2726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p:txBody>
          <a:bodyPr/>
          <a:lstStyle/>
          <a:p>
            <a:pPr algn="r"/>
            <a:r>
              <a:rPr lang="en-US" dirty="0">
                <a:solidFill>
                  <a:schemeClr val="tx1"/>
                </a:solidFill>
                <a:latin typeface="Felix Titling" panose="04060505060202020A04" pitchFamily="82" charset="0"/>
              </a:rPr>
              <a:t>CBET SCHEDULE</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1042409" y="1514350"/>
            <a:ext cx="17734302" cy="6771084"/>
          </a:xfrm>
          <a:prstGeom prst="rect">
            <a:avLst/>
          </a:prstGeom>
          <a:noFill/>
        </p:spPr>
        <p:txBody>
          <a:bodyPr wrap="square" rtlCol="0">
            <a:spAutoFit/>
          </a:bodyPr>
          <a:lstStyle/>
          <a:p>
            <a:pPr marL="571500" lvl="1" indent="-571500">
              <a:spcAft>
                <a:spcPts val="1200"/>
              </a:spcAft>
              <a:buFont typeface="Wingdings" panose="05000000000000000000" pitchFamily="2" charset="2"/>
              <a:buChar char="Ø"/>
            </a:pPr>
            <a:r>
              <a:rPr lang="en-US" sz="3600" dirty="0">
                <a:latin typeface="Calibri" panose="020F0502020204030204" pitchFamily="34" charset="0"/>
                <a:cs typeface="Calibri" panose="020F0502020204030204" pitchFamily="34" charset="0"/>
              </a:rPr>
              <a:t>Identifies placements that applicant anticipates will occur by discipline and by ABOR and non-ABOR institution</a:t>
            </a:r>
          </a:p>
          <a:p>
            <a:pPr marL="571500" lvl="1" indent="-571500">
              <a:spcAft>
                <a:spcPts val="1200"/>
              </a:spcAft>
              <a:buFont typeface="Wingdings" panose="05000000000000000000" pitchFamily="2" charset="2"/>
              <a:buChar char="Ø"/>
            </a:pPr>
            <a:r>
              <a:rPr lang="en-US" sz="3600" dirty="0">
                <a:latin typeface="Calibri" panose="020F0502020204030204" pitchFamily="34" charset="0"/>
                <a:cs typeface="Calibri" panose="020F0502020204030204" pitchFamily="34" charset="0"/>
              </a:rPr>
              <a:t>Includes applicant’s projections for CBET (i.e., clinical rotations) with</a:t>
            </a:r>
          </a:p>
          <a:p>
            <a:pPr lvl="2">
              <a:spcAft>
                <a:spcPts val="1200"/>
              </a:spcAft>
            </a:pPr>
            <a:r>
              <a:rPr lang="en-US" sz="2800" dirty="0">
                <a:latin typeface="Calibri" panose="020F0502020204030204" pitchFamily="34" charset="0"/>
                <a:cs typeface="Calibri" panose="020F0502020204030204" pitchFamily="34" charset="0"/>
              </a:rPr>
              <a:t>	1) RHPP students in the UAHS Colleges of Medicine (Tucson and Phoenix), Nursing, Pharmacy and Public Health; 	ASU and NAU and South Campus Medical Residents; and </a:t>
            </a:r>
          </a:p>
          <a:p>
            <a:pPr lvl="1">
              <a:spcAft>
                <a:spcPts val="1200"/>
              </a:spcAft>
            </a:pPr>
            <a:r>
              <a:rPr lang="en-US" sz="2800" dirty="0">
                <a:latin typeface="Calibri" panose="020F0502020204030204" pitchFamily="34" charset="0"/>
                <a:cs typeface="Calibri" panose="020F0502020204030204" pitchFamily="34" charset="0"/>
              </a:rPr>
              <a:t>	2) health profession trainees not in an RHPP program or South Campus Residency,  including those from non-ABOR 	institutions.  Examples include allied health, behavioral health, community health worker, dental assistant and 	hygienist, dentist, doctor of osteopathy, medical doctor, nurse anesthetist, nurse practitioner, nursing (RN), 	occupational therapy, pharmacist, physical therapy, physician assistant, public health, social work, and others. </a:t>
            </a:r>
          </a:p>
          <a:p>
            <a:pPr marL="571500" lvl="1" indent="-571500">
              <a:spcAft>
                <a:spcPts val="1200"/>
              </a:spcAft>
              <a:buFont typeface="Wingdings" panose="05000000000000000000" pitchFamily="2" charset="2"/>
              <a:buChar char="Ø"/>
            </a:pPr>
            <a:r>
              <a:rPr lang="en-US" sz="4000" b="1" i="1" dirty="0">
                <a:latin typeface="Calibri" panose="020F0502020204030204" pitchFamily="34" charset="0"/>
                <a:cs typeface="Calibri" panose="020F0502020204030204" pitchFamily="34" charset="0"/>
              </a:rPr>
              <a:t>Applicant completes only the </a:t>
            </a:r>
            <a:r>
              <a:rPr lang="en-US" sz="4000" b="1" i="1" dirty="0">
                <a:solidFill>
                  <a:srgbClr val="FFE699"/>
                </a:solidFill>
                <a:latin typeface="Calibri" panose="020F0502020204030204" pitchFamily="34" charset="0"/>
                <a:cs typeface="Calibri" panose="020F0502020204030204" pitchFamily="34" charset="0"/>
              </a:rPr>
              <a:t>yellow</a:t>
            </a:r>
            <a:r>
              <a:rPr lang="en-US" sz="4000" b="1" i="1" dirty="0">
                <a:latin typeface="Calibri" panose="020F0502020204030204" pitchFamily="34" charset="0"/>
                <a:cs typeface="Calibri" panose="020F0502020204030204" pitchFamily="34" charset="0"/>
              </a:rPr>
              <a:t> and </a:t>
            </a:r>
            <a:r>
              <a:rPr lang="en-US" sz="4000" b="1" i="1" dirty="0">
                <a:solidFill>
                  <a:schemeClr val="accent4">
                    <a:lumMod val="40000"/>
                    <a:lumOff val="60000"/>
                  </a:schemeClr>
                </a:solidFill>
                <a:latin typeface="Calibri" panose="020F0502020204030204" pitchFamily="34" charset="0"/>
                <a:cs typeface="Calibri" panose="020F0502020204030204" pitchFamily="34" charset="0"/>
              </a:rPr>
              <a:t>pink</a:t>
            </a:r>
            <a:r>
              <a:rPr lang="en-US" sz="4000" b="1" i="1" dirty="0">
                <a:latin typeface="Calibri" panose="020F0502020204030204" pitchFamily="34" charset="0"/>
                <a:cs typeface="Calibri" panose="020F0502020204030204" pitchFamily="34" charset="0"/>
              </a:rPr>
              <a:t> cells as other cells will auto-populate.</a:t>
            </a:r>
          </a:p>
          <a:p>
            <a:pPr lvl="1">
              <a:spcAft>
                <a:spcPts val="1200"/>
              </a:spcAft>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6848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p:txBody>
          <a:bodyPr/>
          <a:lstStyle/>
          <a:p>
            <a:pPr algn="r"/>
            <a:r>
              <a:rPr lang="en-US" sz="4400" dirty="0">
                <a:solidFill>
                  <a:schemeClr val="tx1"/>
                </a:solidFill>
                <a:latin typeface="Felix Titling" panose="04060505060202020A04" pitchFamily="82" charset="0"/>
              </a:rPr>
              <a:t>Performance schedule</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1042409" y="1514350"/>
            <a:ext cx="17734302" cy="6955750"/>
          </a:xfrm>
          <a:prstGeom prst="rect">
            <a:avLst/>
          </a:prstGeom>
          <a:noFill/>
        </p:spPr>
        <p:txBody>
          <a:bodyPr wrap="square" rtlCol="0">
            <a:spAutoFit/>
          </a:bodyPr>
          <a:lstStyle/>
          <a:p>
            <a:pPr marL="571500" indent="-571500">
              <a:spcAft>
                <a:spcPts val="1200"/>
              </a:spcAft>
              <a:buFont typeface="Wingdings" panose="05000000000000000000" pitchFamily="2" charset="2"/>
              <a:buChar char="Ø"/>
            </a:pPr>
            <a:r>
              <a:rPr lang="en-US" sz="3600" dirty="0"/>
              <a:t>Identifies HRSA-related training experiences within each major objective that the Applicant anticipates will occur in FY 23-24, including:</a:t>
            </a:r>
          </a:p>
          <a:p>
            <a:pPr>
              <a:spcAft>
                <a:spcPts val="1200"/>
              </a:spcAft>
            </a:pPr>
            <a:r>
              <a:rPr lang="en-US" sz="3600" dirty="0"/>
              <a:t>	</a:t>
            </a:r>
            <a:r>
              <a:rPr lang="en-US" sz="2800" dirty="0"/>
              <a:t>1)  the number of health professions student to be placed by Applicant in community-based training 	(which auto-populates from CBET Schedule) </a:t>
            </a:r>
          </a:p>
          <a:p>
            <a:pPr>
              <a:spcAft>
                <a:spcPts val="1200"/>
              </a:spcAft>
            </a:pPr>
            <a:r>
              <a:rPr lang="en-US" sz="2800" dirty="0"/>
              <a:t>	2) the number of 9-16 grade students who will participate in health profession pipeline programs and </a:t>
            </a:r>
          </a:p>
          <a:p>
            <a:pPr>
              <a:spcAft>
                <a:spcPts val="1200"/>
              </a:spcAft>
            </a:pPr>
            <a:r>
              <a:rPr lang="en-US" sz="2800" dirty="0"/>
              <a:t>	3) the number of health professionals will participate in continuing education and 	professional 	development programs. </a:t>
            </a:r>
          </a:p>
          <a:p>
            <a:pPr marL="571500" indent="-571500">
              <a:spcAft>
                <a:spcPts val="1200"/>
              </a:spcAft>
              <a:buFont typeface="Wingdings" panose="05000000000000000000" pitchFamily="2" charset="2"/>
              <a:buChar char="Ø"/>
            </a:pPr>
            <a:r>
              <a:rPr lang="en-US" sz="4000" b="1" i="1" dirty="0">
                <a:latin typeface="Calibri" panose="020F0502020204030204" pitchFamily="34" charset="0"/>
                <a:cs typeface="Calibri" panose="020F0502020204030204" pitchFamily="34" charset="0"/>
              </a:rPr>
              <a:t>Applicant completes only the </a:t>
            </a:r>
            <a:r>
              <a:rPr lang="en-US" sz="4000" b="1" i="1" dirty="0">
                <a:solidFill>
                  <a:srgbClr val="FFE699"/>
                </a:solidFill>
                <a:latin typeface="Calibri" panose="020F0502020204030204" pitchFamily="34" charset="0"/>
                <a:cs typeface="Calibri" panose="020F0502020204030204" pitchFamily="34" charset="0"/>
              </a:rPr>
              <a:t>yellow</a:t>
            </a:r>
            <a:r>
              <a:rPr lang="en-US" sz="4000" b="1" i="1" dirty="0">
                <a:latin typeface="Calibri" panose="020F0502020204030204" pitchFamily="34" charset="0"/>
                <a:cs typeface="Calibri" panose="020F0502020204030204" pitchFamily="34" charset="0"/>
              </a:rPr>
              <a:t> cells</a:t>
            </a:r>
          </a:p>
          <a:p>
            <a:pPr marL="571500" indent="-571500">
              <a:spcAft>
                <a:spcPts val="1200"/>
              </a:spcAft>
              <a:buFont typeface="Wingdings" panose="05000000000000000000" pitchFamily="2" charset="2"/>
              <a:buChar char="Ø"/>
            </a:pPr>
            <a:endParaRPr lang="en-US" sz="3600" dirty="0"/>
          </a:p>
          <a:p>
            <a:pPr>
              <a:spcAft>
                <a:spcPts val="1200"/>
              </a:spcAft>
            </a:pPr>
            <a:endParaRPr lang="en-US" sz="3600" dirty="0">
              <a:latin typeface="Calibri" panose="020F0502020204030204" pitchFamily="34" charset="0"/>
              <a:cs typeface="Calibri" panose="020F0502020204030204" pitchFamily="34" charset="0"/>
            </a:endParaRPr>
          </a:p>
          <a:p>
            <a:pPr marL="571500" indent="-571500">
              <a:spcAft>
                <a:spcPts val="1200"/>
              </a:spcAft>
              <a:buFont typeface="Wingdings" panose="05000000000000000000" pitchFamily="2" charset="2"/>
              <a:buChar char="Ø"/>
            </a:pP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1794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p:txBody>
          <a:bodyPr/>
          <a:lstStyle/>
          <a:p>
            <a:pPr algn="r"/>
            <a:r>
              <a:rPr lang="en-US" sz="4400" dirty="0">
                <a:solidFill>
                  <a:schemeClr val="tx1"/>
                </a:solidFill>
                <a:latin typeface="Felix Titling" panose="04060505060202020A04" pitchFamily="82" charset="0"/>
              </a:rPr>
              <a:t>ACTIVITIES schedule</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1042409" y="1514350"/>
            <a:ext cx="17734302" cy="9017853"/>
          </a:xfrm>
          <a:prstGeom prst="rect">
            <a:avLst/>
          </a:prstGeom>
          <a:noFill/>
        </p:spPr>
        <p:txBody>
          <a:bodyPr wrap="square" rtlCol="0">
            <a:spAutoFit/>
          </a:bodyPr>
          <a:lstStyle/>
          <a:p>
            <a:pPr>
              <a:spcAft>
                <a:spcPts val="1200"/>
              </a:spcAft>
            </a:pPr>
            <a:r>
              <a:rPr lang="en-US" sz="3600" dirty="0"/>
              <a:t>Identifies HRSA-related goals within each major objective that the Applicant anticipates will occur in FY 23-24, including:</a:t>
            </a:r>
          </a:p>
          <a:p>
            <a:pPr marL="514350" lvl="1" indent="-514350">
              <a:spcAft>
                <a:spcPts val="1200"/>
              </a:spcAft>
              <a:buAutoNum type="arabicParenR"/>
            </a:pPr>
            <a:r>
              <a:rPr lang="en-US" sz="2800" dirty="0"/>
              <a:t>A brief narrative of how these goals will be achieved.</a:t>
            </a:r>
          </a:p>
          <a:p>
            <a:pPr marL="514350" lvl="1" indent="-514350">
              <a:spcAft>
                <a:spcPts val="1200"/>
              </a:spcAft>
              <a:buAutoNum type="arabicParenR"/>
            </a:pPr>
            <a:r>
              <a:rPr lang="en-US" sz="2800" dirty="0"/>
              <a:t>A timeline of period (e.g., quarter) in which these goals will be achieved.</a:t>
            </a:r>
          </a:p>
          <a:p>
            <a:pPr marL="514350" lvl="1" indent="-514350">
              <a:spcAft>
                <a:spcPts val="1200"/>
              </a:spcAft>
              <a:buAutoNum type="arabicParenR"/>
            </a:pPr>
            <a:r>
              <a:rPr lang="en-US" sz="2800" dirty="0"/>
              <a:t>The names and/or roles of Applicant’s staff who will be responsible for achieving these goals.</a:t>
            </a:r>
          </a:p>
          <a:p>
            <a:pPr marL="514350" lvl="1" indent="-514350">
              <a:spcAft>
                <a:spcPts val="1200"/>
              </a:spcAft>
              <a:buAutoNum type="arabicParenR"/>
            </a:pPr>
            <a:r>
              <a:rPr lang="en-US" sz="2800" dirty="0"/>
              <a:t>The names of community, academic and other collaborators who will be engaged in these goals.  Note:  Collaborative partners’ efforts should be reflected in Letters of Collaboration.</a:t>
            </a:r>
          </a:p>
          <a:p>
            <a:pPr marL="514350" lvl="1" indent="-514350">
              <a:spcAft>
                <a:spcPts val="1200"/>
              </a:spcAft>
              <a:buAutoNum type="arabicParenR"/>
            </a:pPr>
            <a:r>
              <a:rPr lang="en-US" sz="2800" dirty="0"/>
              <a:t>For Continuing Education activities only, the names of the CE Granting Authority anticipated should be reflected.</a:t>
            </a:r>
          </a:p>
          <a:p>
            <a:pPr marL="514350" lvl="1" indent="-514350">
              <a:spcAft>
                <a:spcPts val="1200"/>
              </a:spcAft>
              <a:buAutoNum type="arabicParenR"/>
            </a:pPr>
            <a:r>
              <a:rPr lang="en-US" sz="2800" dirty="0"/>
              <a:t>For Evaluation activities only, Applicant should reflect intention to collaborate with Program Office on achievement of goals.</a:t>
            </a:r>
          </a:p>
          <a:p>
            <a:pPr marL="571500" indent="-571500">
              <a:spcAft>
                <a:spcPts val="1200"/>
              </a:spcAft>
              <a:buFont typeface="Wingdings" panose="05000000000000000000" pitchFamily="2" charset="2"/>
              <a:buChar char="Ø"/>
            </a:pPr>
            <a:r>
              <a:rPr lang="en-US" sz="4000" b="1" i="1" dirty="0">
                <a:latin typeface="Calibri" panose="020F0502020204030204" pitchFamily="34" charset="0"/>
                <a:cs typeface="Calibri" panose="020F0502020204030204" pitchFamily="34" charset="0"/>
              </a:rPr>
              <a:t>Applicant completes only the </a:t>
            </a:r>
            <a:r>
              <a:rPr lang="en-US" sz="4000" b="1" i="1" dirty="0">
                <a:solidFill>
                  <a:srgbClr val="FCBD60"/>
                </a:solidFill>
                <a:latin typeface="Calibri" panose="020F0502020204030204" pitchFamily="34" charset="0"/>
                <a:cs typeface="Calibri" panose="020F0502020204030204" pitchFamily="34" charset="0"/>
              </a:rPr>
              <a:t>pink</a:t>
            </a:r>
            <a:r>
              <a:rPr lang="en-US" sz="4000" b="1" i="1" dirty="0">
                <a:latin typeface="Calibri" panose="020F0502020204030204" pitchFamily="34" charset="0"/>
                <a:cs typeface="Calibri" panose="020F0502020204030204" pitchFamily="34" charset="0"/>
              </a:rPr>
              <a:t> cells</a:t>
            </a:r>
          </a:p>
          <a:p>
            <a:pPr marL="571500" indent="-571500">
              <a:spcAft>
                <a:spcPts val="1200"/>
              </a:spcAft>
              <a:buFont typeface="Wingdings" panose="05000000000000000000" pitchFamily="2" charset="2"/>
              <a:buChar char="Ø"/>
            </a:pPr>
            <a:endParaRPr lang="en-US" sz="3600" dirty="0"/>
          </a:p>
          <a:p>
            <a:pPr>
              <a:spcAft>
                <a:spcPts val="1200"/>
              </a:spcAft>
            </a:pPr>
            <a:endParaRPr lang="en-US" sz="3600" dirty="0">
              <a:latin typeface="Calibri" panose="020F0502020204030204" pitchFamily="34" charset="0"/>
              <a:cs typeface="Calibri" panose="020F0502020204030204" pitchFamily="34" charset="0"/>
            </a:endParaRPr>
          </a:p>
          <a:p>
            <a:pPr marL="571500" indent="-571500">
              <a:spcAft>
                <a:spcPts val="1200"/>
              </a:spcAft>
              <a:buFont typeface="Wingdings" panose="05000000000000000000" pitchFamily="2" charset="2"/>
              <a:buChar char="Ø"/>
            </a:pP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3677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p:txBody>
          <a:bodyPr/>
          <a:lstStyle/>
          <a:p>
            <a:pPr algn="r"/>
            <a:r>
              <a:rPr lang="en-US" sz="4400" dirty="0">
                <a:solidFill>
                  <a:schemeClr val="tx1"/>
                </a:solidFill>
                <a:latin typeface="Felix Titling" panose="04060505060202020A04" pitchFamily="82" charset="0"/>
              </a:rPr>
              <a:t>Budget template</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2557463" y="1514350"/>
            <a:ext cx="16219248" cy="4678204"/>
          </a:xfrm>
          <a:prstGeom prst="rect">
            <a:avLst/>
          </a:prstGeom>
          <a:noFill/>
        </p:spPr>
        <p:txBody>
          <a:bodyPr wrap="square" rtlCol="0">
            <a:spAutoFit/>
          </a:bodyPr>
          <a:lstStyle/>
          <a:p>
            <a:pPr>
              <a:spcAft>
                <a:spcPts val="1200"/>
              </a:spcAft>
            </a:pPr>
            <a:r>
              <a:rPr lang="en-US" sz="4400" dirty="0">
                <a:latin typeface="Calibri" panose="020F0502020204030204" pitchFamily="34" charset="0"/>
                <a:cs typeface="Calibri" panose="020F0502020204030204" pitchFamily="34" charset="0"/>
              </a:rPr>
              <a:t>Workplan contains </a:t>
            </a:r>
            <a:r>
              <a:rPr lang="en-US" sz="4400" dirty="0">
                <a:solidFill>
                  <a:srgbClr val="FFC000"/>
                </a:solidFill>
                <a:latin typeface="Calibri" panose="020F0502020204030204" pitchFamily="34" charset="0"/>
                <a:cs typeface="Calibri" panose="020F0502020204030204" pitchFamily="34" charset="0"/>
              </a:rPr>
              <a:t>gold</a:t>
            </a:r>
            <a:r>
              <a:rPr lang="en-US" sz="4400" dirty="0">
                <a:latin typeface="Calibri" panose="020F0502020204030204" pitchFamily="34" charset="0"/>
                <a:cs typeface="Calibri" panose="020F0502020204030204" pitchFamily="34" charset="0"/>
              </a:rPr>
              <a:t> tabs with content completed by Applicant:</a:t>
            </a:r>
          </a:p>
          <a:p>
            <a:pPr marL="571500" indent="-571500">
              <a:spcAft>
                <a:spcPts val="1200"/>
              </a:spcAft>
              <a:buFont typeface="Wingdings" panose="05000000000000000000" pitchFamily="2" charset="2"/>
              <a:buChar char="Ø"/>
            </a:pPr>
            <a:r>
              <a:rPr lang="en-US" sz="3600" dirty="0"/>
              <a:t>Identifies Federal and State related expenses within all major categories</a:t>
            </a:r>
          </a:p>
          <a:p>
            <a:pPr marL="571500" indent="-571500">
              <a:spcAft>
                <a:spcPts val="1200"/>
              </a:spcAft>
              <a:buFont typeface="Wingdings" panose="05000000000000000000" pitchFamily="2" charset="2"/>
              <a:buChar char="Ø"/>
            </a:pPr>
            <a:r>
              <a:rPr lang="en-US" sz="4000" b="1" i="1" dirty="0">
                <a:latin typeface="Calibri" panose="020F0502020204030204" pitchFamily="34" charset="0"/>
                <a:cs typeface="Calibri" panose="020F0502020204030204" pitchFamily="34" charset="0"/>
              </a:rPr>
              <a:t>Applicant completes only the </a:t>
            </a:r>
            <a:r>
              <a:rPr lang="en-US" sz="4000" b="1" i="1" dirty="0">
                <a:solidFill>
                  <a:srgbClr val="FFE699"/>
                </a:solidFill>
                <a:latin typeface="Calibri" panose="020F0502020204030204" pitchFamily="34" charset="0"/>
                <a:cs typeface="Calibri" panose="020F0502020204030204" pitchFamily="34" charset="0"/>
              </a:rPr>
              <a:t>yellow</a:t>
            </a:r>
            <a:r>
              <a:rPr lang="en-US" sz="4000" b="1" i="1" dirty="0">
                <a:latin typeface="Calibri" panose="020F0502020204030204" pitchFamily="34" charset="0"/>
                <a:cs typeface="Calibri" panose="020F0502020204030204" pitchFamily="34" charset="0"/>
              </a:rPr>
              <a:t> cells</a:t>
            </a:r>
          </a:p>
          <a:p>
            <a:pPr>
              <a:spcAft>
                <a:spcPts val="1200"/>
              </a:spcAft>
            </a:pPr>
            <a:endParaRPr lang="en-US" sz="4800" b="1" dirty="0">
              <a:solidFill>
                <a:srgbClr val="FF0000"/>
              </a:solidFill>
              <a:latin typeface="Calibri" panose="020F0502020204030204" pitchFamily="34" charset="0"/>
              <a:cs typeface="Calibri" panose="020F0502020204030204" pitchFamily="34" charset="0"/>
            </a:endParaRPr>
          </a:p>
          <a:p>
            <a:pPr marL="571500" indent="-571500">
              <a:spcAft>
                <a:spcPts val="1200"/>
              </a:spcAft>
              <a:buFont typeface="Wingdings" panose="05000000000000000000" pitchFamily="2" charset="2"/>
              <a:buChar char="Ø"/>
            </a:pPr>
            <a:endParaRPr lang="en-US" sz="3600" dirty="0">
              <a:latin typeface="Calibri" panose="020F0502020204030204" pitchFamily="34" charset="0"/>
              <a:cs typeface="Calibri" panose="020F0502020204030204" pitchFamily="34" charset="0"/>
            </a:endParaRPr>
          </a:p>
          <a:p>
            <a:pPr marL="571500" indent="-571500">
              <a:spcAft>
                <a:spcPts val="1200"/>
              </a:spcAft>
              <a:buFont typeface="Wingdings" panose="05000000000000000000" pitchFamily="2" charset="2"/>
              <a:buChar char="Ø"/>
            </a:pP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466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p:txBody>
          <a:bodyPr/>
          <a:lstStyle/>
          <a:p>
            <a:pPr algn="r"/>
            <a:r>
              <a:rPr lang="en-US" sz="4400" dirty="0">
                <a:solidFill>
                  <a:schemeClr val="tx1"/>
                </a:solidFill>
                <a:latin typeface="Felix Titling" panose="04060505060202020A04" pitchFamily="82" charset="0"/>
              </a:rPr>
              <a:t>Budget justification</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2414588" y="1700087"/>
            <a:ext cx="16547860" cy="5386090"/>
          </a:xfrm>
          <a:prstGeom prst="rect">
            <a:avLst/>
          </a:prstGeom>
          <a:noFill/>
        </p:spPr>
        <p:txBody>
          <a:bodyPr wrap="square" rtlCol="0">
            <a:spAutoFit/>
          </a:bodyPr>
          <a:lstStyle/>
          <a:p>
            <a:pPr>
              <a:spcAft>
                <a:spcPts val="1200"/>
              </a:spcAft>
            </a:pPr>
            <a:r>
              <a:rPr lang="en-US" sz="4400" dirty="0">
                <a:latin typeface="Calibri" panose="020F0502020204030204" pitchFamily="34" charset="0"/>
                <a:cs typeface="Calibri" panose="020F0502020204030204" pitchFamily="34" charset="0"/>
              </a:rPr>
              <a:t>Workplan contains </a:t>
            </a:r>
            <a:r>
              <a:rPr lang="en-US" sz="4400" dirty="0">
                <a:solidFill>
                  <a:srgbClr val="FFC000"/>
                </a:solidFill>
                <a:latin typeface="Calibri" panose="020F0502020204030204" pitchFamily="34" charset="0"/>
                <a:cs typeface="Calibri" panose="020F0502020204030204" pitchFamily="34" charset="0"/>
              </a:rPr>
              <a:t>gold</a:t>
            </a:r>
            <a:r>
              <a:rPr lang="en-US" sz="4400" dirty="0">
                <a:latin typeface="Calibri" panose="020F0502020204030204" pitchFamily="34" charset="0"/>
                <a:cs typeface="Calibri" panose="020F0502020204030204" pitchFamily="34" charset="0"/>
              </a:rPr>
              <a:t> tabs with content completed by Applicant:</a:t>
            </a:r>
          </a:p>
          <a:p>
            <a:pPr>
              <a:spcAft>
                <a:spcPts val="1200"/>
              </a:spcAft>
            </a:pPr>
            <a:r>
              <a:rPr lang="en-US" sz="3600" dirty="0">
                <a:latin typeface="Calibri" panose="020F0502020204030204" pitchFamily="34" charset="0"/>
                <a:cs typeface="Calibri" panose="020F0502020204030204" pitchFamily="34" charset="0"/>
              </a:rPr>
              <a:t>Budget Temple and Budget Justification</a:t>
            </a:r>
          </a:p>
          <a:p>
            <a:pPr marL="571500" indent="-571500">
              <a:spcAft>
                <a:spcPts val="1200"/>
              </a:spcAft>
              <a:buFont typeface="Wingdings" panose="05000000000000000000" pitchFamily="2" charset="2"/>
              <a:buChar char="Ø"/>
            </a:pPr>
            <a:r>
              <a:rPr lang="en-US" sz="3600" dirty="0"/>
              <a:t>Identifies purpose of all expenses and by funding source.</a:t>
            </a:r>
          </a:p>
          <a:p>
            <a:pPr marL="571500" indent="-571500">
              <a:spcAft>
                <a:spcPts val="1200"/>
              </a:spcAft>
              <a:buFont typeface="Wingdings" panose="05000000000000000000" pitchFamily="2" charset="2"/>
              <a:buChar char="Ø"/>
            </a:pPr>
            <a:r>
              <a:rPr lang="en-US" sz="4000" b="1" i="1" dirty="0">
                <a:latin typeface="Calibri" panose="020F0502020204030204" pitchFamily="34" charset="0"/>
                <a:cs typeface="Calibri" panose="020F0502020204030204" pitchFamily="34" charset="0"/>
              </a:rPr>
              <a:t>Applicant completes only the </a:t>
            </a:r>
            <a:r>
              <a:rPr lang="en-US" sz="4000" b="1" i="1" dirty="0">
                <a:solidFill>
                  <a:srgbClr val="FFE699"/>
                </a:solidFill>
                <a:latin typeface="Calibri" panose="020F0502020204030204" pitchFamily="34" charset="0"/>
                <a:cs typeface="Calibri" panose="020F0502020204030204" pitchFamily="34" charset="0"/>
              </a:rPr>
              <a:t>yellow</a:t>
            </a:r>
            <a:r>
              <a:rPr lang="en-US" sz="4000" b="1" i="1" dirty="0">
                <a:latin typeface="Calibri" panose="020F0502020204030204" pitchFamily="34" charset="0"/>
                <a:cs typeface="Calibri" panose="020F0502020204030204" pitchFamily="34" charset="0"/>
              </a:rPr>
              <a:t> cells</a:t>
            </a:r>
          </a:p>
          <a:p>
            <a:pPr>
              <a:spcAft>
                <a:spcPts val="1200"/>
              </a:spcAft>
            </a:pPr>
            <a:endParaRPr lang="en-US" sz="4800" b="1" dirty="0">
              <a:solidFill>
                <a:srgbClr val="FF0000"/>
              </a:solidFill>
              <a:latin typeface="Calibri" panose="020F0502020204030204" pitchFamily="34" charset="0"/>
              <a:cs typeface="Calibri" panose="020F0502020204030204" pitchFamily="34" charset="0"/>
            </a:endParaRPr>
          </a:p>
          <a:p>
            <a:pPr marL="571500" indent="-571500">
              <a:spcAft>
                <a:spcPts val="1200"/>
              </a:spcAft>
              <a:buFont typeface="Wingdings" panose="05000000000000000000" pitchFamily="2" charset="2"/>
              <a:buChar char="Ø"/>
            </a:pPr>
            <a:endParaRPr lang="en-US" sz="3600" dirty="0">
              <a:latin typeface="Calibri" panose="020F0502020204030204" pitchFamily="34" charset="0"/>
              <a:cs typeface="Calibri" panose="020F0502020204030204" pitchFamily="34" charset="0"/>
            </a:endParaRPr>
          </a:p>
          <a:p>
            <a:pPr marL="571500" indent="-571500">
              <a:spcAft>
                <a:spcPts val="1200"/>
              </a:spcAft>
              <a:buFont typeface="Wingdings" panose="05000000000000000000" pitchFamily="2" charset="2"/>
              <a:buChar char="Ø"/>
            </a:pP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7305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2660073" y="3607723"/>
            <a:ext cx="11405062" cy="2876203"/>
          </a:xfrm>
        </p:spPr>
        <p:txBody>
          <a:bodyPr/>
          <a:lstStyle/>
          <a:p>
            <a:r>
              <a:rPr lang="en-US" sz="8800" dirty="0">
                <a:solidFill>
                  <a:schemeClr val="tx1"/>
                </a:solidFill>
                <a:latin typeface="Felix Titling" panose="04060505060202020A04" pitchFamily="82" charset="0"/>
              </a:rPr>
              <a:t>PROPOSAL CONTENTS SUMMARY</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212362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1202730" y="738064"/>
            <a:ext cx="18063900" cy="908100"/>
          </a:xfrm>
        </p:spPr>
        <p:txBody>
          <a:bodyPr/>
          <a:lstStyle/>
          <a:p>
            <a:pPr algn="r"/>
            <a:r>
              <a:rPr lang="en-US" sz="4400" dirty="0">
                <a:solidFill>
                  <a:schemeClr val="tx1"/>
                </a:solidFill>
                <a:latin typeface="Felix Titling" panose="04060505060202020A04" pitchFamily="82" charset="0"/>
              </a:rPr>
              <a:t>AzAHEC mission</a:t>
            </a:r>
            <a:br>
              <a:rPr lang="en-US" dirty="0"/>
            </a:br>
            <a:endParaRPr lang="en-US" sz="2800" b="1" dirty="0"/>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3033486" y="2801257"/>
            <a:ext cx="16050264" cy="5570756"/>
          </a:xfrm>
          <a:prstGeom prst="rect">
            <a:avLst/>
          </a:prstGeom>
          <a:noFill/>
        </p:spPr>
        <p:txBody>
          <a:bodyPr wrap="square" rtlCol="0">
            <a:spAutoFit/>
          </a:bodyPr>
          <a:lstStyle/>
          <a:p>
            <a:pPr marL="38100" lvl="5">
              <a:buClr>
                <a:schemeClr val="dk2"/>
              </a:buClr>
              <a:buSzPts val="3000"/>
            </a:pPr>
            <a:r>
              <a:rPr lang="en-US" sz="4400" dirty="0">
                <a:latin typeface="+mn-lt"/>
              </a:rPr>
              <a:t>The mission of Arizona Area Health Education Centers (AzAHEC) is to enhance access to quality health care, particularly primary and preventive care, by improving the supply and distribution of healthcare professionals through academic-community educational arrangements in rural and urban medically underserved areas. </a:t>
            </a:r>
          </a:p>
          <a:p>
            <a:pPr marL="38100" lvl="5">
              <a:buClr>
                <a:schemeClr val="dk2"/>
              </a:buClr>
              <a:buSzPts val="3000"/>
            </a:pPr>
            <a:endParaRPr lang="en-US" sz="2000" dirty="0">
              <a:effectLst/>
              <a:latin typeface="+mn-lt"/>
              <a:ea typeface="Times New Roman" panose="02020603050405020304" pitchFamily="18" charset="0"/>
              <a:cs typeface="Times New Roman" panose="02020603050405020304" pitchFamily="18" charset="0"/>
            </a:endParaRPr>
          </a:p>
          <a:p>
            <a:pPr marL="38100" lvl="5">
              <a:buClr>
                <a:schemeClr val="dk2"/>
              </a:buClr>
              <a:buSzPts val="3000"/>
            </a:pPr>
            <a:endParaRPr lang="en-US" sz="2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64680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6683433" y="738064"/>
            <a:ext cx="3857106" cy="1140612"/>
          </a:xfrm>
        </p:spPr>
        <p:txBody>
          <a:bodyPr/>
          <a:lstStyle/>
          <a:p>
            <a:pPr algn="ctr"/>
            <a:br>
              <a:rPr lang="en-US" dirty="0"/>
            </a:br>
            <a:endParaRPr lang="en-US" sz="2800" b="1" dirty="0"/>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1812471" y="1600199"/>
            <a:ext cx="15659100" cy="8402300"/>
          </a:xfrm>
          <a:prstGeom prst="rect">
            <a:avLst/>
          </a:prstGeom>
          <a:noFill/>
        </p:spPr>
        <p:txBody>
          <a:bodyPr wrap="square" rtlCol="0">
            <a:spAutoFit/>
          </a:bodyPr>
          <a:lstStyle/>
          <a:p>
            <a:pPr marL="38100" lvl="5">
              <a:lnSpc>
                <a:spcPct val="200000"/>
              </a:lnSpc>
              <a:buClr>
                <a:schemeClr val="dk2"/>
              </a:buClr>
              <a:buSzPts val="3000"/>
            </a:pPr>
            <a:r>
              <a:rPr lang="en-US" sz="2000" dirty="0">
                <a:solidFill>
                  <a:schemeClr val="tx1"/>
                </a:solidFill>
                <a:latin typeface="Arial" panose="020B0604020202020204" pitchFamily="34" charset="0"/>
                <a:ea typeface="Calibri"/>
                <a:cs typeface="Arial" panose="020B0604020202020204" pitchFamily="34" charset="0"/>
                <a:sym typeface="Calibri"/>
              </a:rPr>
              <a:t>PROPOSAL RESPONSE MUST INCLUDE:</a:t>
            </a:r>
            <a:endParaRPr lang="en-US" sz="2000" dirty="0">
              <a:solidFill>
                <a:schemeClr val="tx1"/>
              </a:solidFill>
              <a:latin typeface="Arial" panose="020B0604020202020204" pitchFamily="34" charset="0"/>
              <a:cs typeface="Arial" panose="020B0604020202020204" pitchFamily="34" charset="0"/>
              <a:sym typeface="Calibri"/>
            </a:endParaRPr>
          </a:p>
          <a:p>
            <a:pPr marL="38100" lvl="7">
              <a:buClr>
                <a:schemeClr val="dk2"/>
              </a:buClr>
              <a:buSzPts val="3000"/>
            </a:pPr>
            <a:r>
              <a:rPr lang="en-US" sz="2000" dirty="0">
                <a:solidFill>
                  <a:schemeClr val="tx1"/>
                </a:solidFill>
                <a:latin typeface="Arial" panose="020B0604020202020204" pitchFamily="34" charset="0"/>
                <a:cs typeface="Arial" panose="020B0604020202020204" pitchFamily="34" charset="0"/>
                <a:sym typeface="Calibri"/>
              </a:rPr>
              <a:t>	a.  Narrative:</a:t>
            </a:r>
          </a:p>
          <a:p>
            <a:pPr marL="38100" lvl="7">
              <a:buClr>
                <a:schemeClr val="dk2"/>
              </a:buClr>
              <a:buSzPts val="3000"/>
            </a:pPr>
            <a:r>
              <a:rPr lang="en-US" sz="2000" dirty="0">
                <a:solidFill>
                  <a:schemeClr val="tx1"/>
                </a:solidFill>
                <a:latin typeface="Arial" panose="020B0604020202020204" pitchFamily="34" charset="0"/>
                <a:cs typeface="Arial" panose="020B0604020202020204" pitchFamily="34" charset="0"/>
                <a:sym typeface="Calibri"/>
              </a:rPr>
              <a:t>		</a:t>
            </a:r>
            <a:r>
              <a:rPr lang="en-US" sz="2000" dirty="0" err="1">
                <a:solidFill>
                  <a:schemeClr val="tx1"/>
                </a:solidFill>
                <a:latin typeface="Arial" panose="020B0604020202020204" pitchFamily="34" charset="0"/>
                <a:cs typeface="Arial" panose="020B0604020202020204" pitchFamily="34" charset="0"/>
                <a:sym typeface="Calibri"/>
              </a:rPr>
              <a:t>i</a:t>
            </a:r>
            <a:r>
              <a:rPr lang="en-US" sz="2000" dirty="0">
                <a:solidFill>
                  <a:schemeClr val="tx1"/>
                </a:solidFill>
                <a:latin typeface="Arial" panose="020B0604020202020204" pitchFamily="34" charset="0"/>
                <a:cs typeface="Arial" panose="020B0604020202020204" pitchFamily="34" charset="0"/>
                <a:sym typeface="Calibri"/>
              </a:rPr>
              <a:t>. 	Executive Summary</a:t>
            </a:r>
          </a:p>
          <a:p>
            <a:pPr marL="38100" lvl="7">
              <a:buClr>
                <a:schemeClr val="dk2"/>
              </a:buClr>
              <a:buSzPts val="3000"/>
            </a:pPr>
            <a:r>
              <a:rPr lang="en-US" sz="2000" dirty="0">
                <a:solidFill>
                  <a:schemeClr val="tx1"/>
                </a:solidFill>
                <a:latin typeface="Arial" panose="020B0604020202020204" pitchFamily="34" charset="0"/>
                <a:cs typeface="Arial" panose="020B0604020202020204" pitchFamily="34" charset="0"/>
                <a:sym typeface="Calibri"/>
              </a:rPr>
              <a:t>		ii. 	Regional Needs Assessment</a:t>
            </a:r>
          </a:p>
          <a:p>
            <a:pPr marL="38100" lvl="7">
              <a:buClr>
                <a:schemeClr val="dk2"/>
              </a:buClr>
              <a:buSzPts val="3000"/>
            </a:pPr>
            <a:r>
              <a:rPr lang="en-US" sz="2000" dirty="0">
                <a:solidFill>
                  <a:schemeClr val="tx1"/>
                </a:solidFill>
                <a:latin typeface="Arial" panose="020B0604020202020204" pitchFamily="34" charset="0"/>
                <a:cs typeface="Arial" panose="020B0604020202020204" pitchFamily="34" charset="0"/>
                <a:sym typeface="Calibri"/>
              </a:rPr>
              <a:t>		iii. 	AHEC Program Required Activities</a:t>
            </a:r>
          </a:p>
          <a:p>
            <a:pPr marL="38100" lvl="7">
              <a:buClr>
                <a:schemeClr val="dk2"/>
              </a:buClr>
              <a:buSzPts val="3000"/>
            </a:pPr>
            <a:r>
              <a:rPr lang="en-US" sz="2000" dirty="0">
                <a:solidFill>
                  <a:schemeClr val="tx1"/>
                </a:solidFill>
                <a:latin typeface="Arial" panose="020B0604020202020204" pitchFamily="34" charset="0"/>
                <a:cs typeface="Arial" panose="020B0604020202020204" pitchFamily="34" charset="0"/>
                <a:sym typeface="Calibri"/>
              </a:rPr>
              <a:t>		iv.	Leadership</a:t>
            </a:r>
          </a:p>
          <a:p>
            <a:pPr marL="38100" lvl="7">
              <a:buClr>
                <a:schemeClr val="dk2"/>
              </a:buClr>
              <a:buSzPts val="3000"/>
            </a:pPr>
            <a:r>
              <a:rPr lang="en-US" sz="2000" dirty="0">
                <a:solidFill>
                  <a:schemeClr val="tx1"/>
                </a:solidFill>
                <a:latin typeface="Arial" panose="020B0604020202020204" pitchFamily="34" charset="0"/>
                <a:cs typeface="Arial" panose="020B0604020202020204" pitchFamily="34" charset="0"/>
                <a:sym typeface="Calibri"/>
              </a:rPr>
              <a:t>		v.	Administrative Infrastructure</a:t>
            </a:r>
          </a:p>
          <a:p>
            <a:pPr marL="38100" lvl="7">
              <a:buClr>
                <a:schemeClr val="dk2"/>
              </a:buClr>
              <a:buSzPts val="3000"/>
            </a:pPr>
            <a:r>
              <a:rPr lang="en-US" sz="2000" dirty="0">
                <a:solidFill>
                  <a:schemeClr val="tx1"/>
                </a:solidFill>
                <a:latin typeface="Arial" panose="020B0604020202020204" pitchFamily="34" charset="0"/>
                <a:cs typeface="Arial" panose="020B0604020202020204" pitchFamily="34" charset="0"/>
                <a:sym typeface="Calibri"/>
              </a:rPr>
              <a:t>		vi.	Collaborative Partners</a:t>
            </a:r>
          </a:p>
          <a:p>
            <a:pPr marL="38100" lvl="7">
              <a:buClr>
                <a:schemeClr val="dk2"/>
              </a:buClr>
              <a:buSzPts val="3000"/>
            </a:pPr>
            <a:r>
              <a:rPr lang="en-US" sz="2000" dirty="0">
                <a:solidFill>
                  <a:schemeClr val="tx1"/>
                </a:solidFill>
                <a:latin typeface="Arial" panose="020B0604020202020204" pitchFamily="34" charset="0"/>
                <a:cs typeface="Arial" panose="020B0604020202020204" pitchFamily="34" charset="0"/>
                <a:sym typeface="Calibri"/>
              </a:rPr>
              <a:t>		vii. 	Letters of Collaboration</a:t>
            </a:r>
          </a:p>
          <a:p>
            <a:pPr marL="38100" lvl="7">
              <a:buClr>
                <a:schemeClr val="dk2"/>
              </a:buClr>
              <a:buSzPts val="3000"/>
            </a:pPr>
            <a:r>
              <a:rPr lang="en-US" sz="2000" dirty="0">
                <a:solidFill>
                  <a:schemeClr val="tx1"/>
                </a:solidFill>
                <a:latin typeface="Arial" panose="020B0604020202020204" pitchFamily="34" charset="0"/>
                <a:cs typeface="Arial" panose="020B0604020202020204" pitchFamily="34" charset="0"/>
                <a:sym typeface="Calibri"/>
              </a:rPr>
              <a:t>	b.	Proposed Workplan and Budget Development (Attachment A)</a:t>
            </a:r>
          </a:p>
          <a:p>
            <a:pPr marL="38100" lvl="7">
              <a:buClr>
                <a:schemeClr val="dk2"/>
              </a:buClr>
              <a:buSzPts val="3000"/>
            </a:pPr>
            <a:r>
              <a:rPr lang="en-US" sz="2000" dirty="0">
                <a:solidFill>
                  <a:schemeClr val="tx1"/>
                </a:solidFill>
                <a:latin typeface="Arial" panose="020B0604020202020204" pitchFamily="34" charset="0"/>
                <a:cs typeface="Arial" panose="020B0604020202020204" pitchFamily="34" charset="0"/>
                <a:sym typeface="Calibri"/>
              </a:rPr>
              <a:t>		</a:t>
            </a:r>
            <a:r>
              <a:rPr lang="en-US" sz="2000" dirty="0" err="1">
                <a:solidFill>
                  <a:schemeClr val="tx1"/>
                </a:solidFill>
                <a:latin typeface="Arial" panose="020B0604020202020204" pitchFamily="34" charset="0"/>
                <a:cs typeface="Arial" panose="020B0604020202020204" pitchFamily="34" charset="0"/>
                <a:sym typeface="Calibri"/>
              </a:rPr>
              <a:t>i</a:t>
            </a:r>
            <a:r>
              <a:rPr lang="en-US" sz="2000" dirty="0">
                <a:solidFill>
                  <a:schemeClr val="tx1"/>
                </a:solidFill>
                <a:latin typeface="Arial" panose="020B0604020202020204" pitchFamily="34" charset="0"/>
                <a:cs typeface="Arial" panose="020B0604020202020204" pitchFamily="34" charset="0"/>
                <a:sym typeface="Calibri"/>
              </a:rPr>
              <a:t>.	CBET Schedule</a:t>
            </a:r>
          </a:p>
          <a:p>
            <a:pPr marL="38100" lvl="7">
              <a:buClr>
                <a:schemeClr val="dk2"/>
              </a:buClr>
              <a:buSzPts val="3000"/>
            </a:pPr>
            <a:r>
              <a:rPr lang="en-US" sz="2000" dirty="0">
                <a:solidFill>
                  <a:schemeClr val="tx1"/>
                </a:solidFill>
                <a:latin typeface="Arial" panose="020B0604020202020204" pitchFamily="34" charset="0"/>
                <a:cs typeface="Arial" panose="020B0604020202020204" pitchFamily="34" charset="0"/>
                <a:sym typeface="Calibri"/>
              </a:rPr>
              <a:t>		ii.	Performance Schedule</a:t>
            </a:r>
          </a:p>
          <a:p>
            <a:pPr marL="38100" lvl="7">
              <a:buClr>
                <a:schemeClr val="dk2"/>
              </a:buClr>
              <a:buSzPts val="3000"/>
            </a:pPr>
            <a:r>
              <a:rPr lang="en-US" sz="2000" dirty="0">
                <a:solidFill>
                  <a:schemeClr val="tx1"/>
                </a:solidFill>
                <a:latin typeface="Arial" panose="020B0604020202020204" pitchFamily="34" charset="0"/>
                <a:cs typeface="Arial" panose="020B0604020202020204" pitchFamily="34" charset="0"/>
                <a:sym typeface="Calibri"/>
              </a:rPr>
              <a:t>		iii.	Activities Schedule</a:t>
            </a:r>
          </a:p>
          <a:p>
            <a:pPr marL="38100" lvl="7">
              <a:buClr>
                <a:schemeClr val="dk2"/>
              </a:buClr>
              <a:buSzPts val="3000"/>
            </a:pPr>
            <a:r>
              <a:rPr lang="en-US" sz="2000" dirty="0">
                <a:solidFill>
                  <a:schemeClr val="tx1"/>
                </a:solidFill>
                <a:latin typeface="Arial" panose="020B0604020202020204" pitchFamily="34" charset="0"/>
                <a:cs typeface="Arial" panose="020B0604020202020204" pitchFamily="34" charset="0"/>
                <a:sym typeface="Calibri"/>
              </a:rPr>
              <a:t>		iv.	Budget Template</a:t>
            </a:r>
          </a:p>
          <a:p>
            <a:pPr marL="38100" lvl="7">
              <a:buClr>
                <a:schemeClr val="dk2"/>
              </a:buClr>
              <a:buSzPts val="3000"/>
            </a:pPr>
            <a:r>
              <a:rPr lang="en-US" sz="2000" dirty="0">
                <a:solidFill>
                  <a:schemeClr val="tx1"/>
                </a:solidFill>
                <a:latin typeface="Arial" panose="020B0604020202020204" pitchFamily="34" charset="0"/>
                <a:cs typeface="Arial" panose="020B0604020202020204" pitchFamily="34" charset="0"/>
                <a:sym typeface="Calibri"/>
              </a:rPr>
              <a:t>		v.	Budget Justification</a:t>
            </a:r>
          </a:p>
          <a:p>
            <a:pPr marL="38100" lvl="7">
              <a:buClr>
                <a:schemeClr val="dk2"/>
              </a:buClr>
              <a:buSzPts val="3000"/>
            </a:pPr>
            <a:endParaRPr lang="en-US" sz="2000" dirty="0">
              <a:solidFill>
                <a:schemeClr val="tx1"/>
              </a:solidFill>
              <a:latin typeface="Arial" panose="020B0604020202020204" pitchFamily="34" charset="0"/>
              <a:cs typeface="Arial" panose="020B0604020202020204" pitchFamily="34" charset="0"/>
              <a:sym typeface="Calibri"/>
            </a:endParaRPr>
          </a:p>
          <a:p>
            <a:pPr marL="38100" lvl="5">
              <a:buClr>
                <a:schemeClr val="dk2"/>
              </a:buClr>
              <a:buSzPts val="3000"/>
            </a:pPr>
            <a:r>
              <a:rPr lang="en-US" sz="2000" dirty="0">
                <a:solidFill>
                  <a:schemeClr val="tx1"/>
                </a:solidFill>
                <a:latin typeface="Arial" panose="020B0604020202020204" pitchFamily="34" charset="0"/>
                <a:cs typeface="Arial" panose="020B0604020202020204" pitchFamily="34" charset="0"/>
                <a:sym typeface="Calibri"/>
              </a:rPr>
              <a:t>INFORMATION THAT SHOULD BE CONSIDERED IN PREPARING THE PROPOSAL BUT NOT RETURNED WITH PROPOSAL:</a:t>
            </a:r>
          </a:p>
          <a:p>
            <a:pPr marL="38100" lvl="5">
              <a:buClr>
                <a:schemeClr val="dk2"/>
              </a:buClr>
              <a:buSzPts val="3000"/>
            </a:pPr>
            <a:r>
              <a:rPr lang="en-US" sz="2000" dirty="0">
                <a:solidFill>
                  <a:schemeClr val="tx1"/>
                </a:solidFill>
                <a:latin typeface="Arial" panose="020B0604020202020204" pitchFamily="34" charset="0"/>
                <a:cs typeface="Arial" panose="020B0604020202020204" pitchFamily="34" charset="0"/>
                <a:sym typeface="Calibri"/>
              </a:rPr>
              <a:t>	a.  Scope of Work Template (Exhibit One)</a:t>
            </a:r>
          </a:p>
          <a:p>
            <a:pPr marL="38100" lvl="5">
              <a:buClr>
                <a:schemeClr val="dk2"/>
              </a:buClr>
              <a:buSzPts val="3000"/>
            </a:pPr>
            <a:r>
              <a:rPr lang="en-US" sz="2000" dirty="0">
                <a:solidFill>
                  <a:schemeClr val="tx1"/>
                </a:solidFill>
                <a:latin typeface="Arial" panose="020B0604020202020204" pitchFamily="34" charset="0"/>
                <a:cs typeface="Arial" panose="020B0604020202020204" pitchFamily="34" charset="0"/>
                <a:sym typeface="Calibri"/>
              </a:rPr>
              <a:t>	b.  AHEC Scholars Manual (Exhibit Two)</a:t>
            </a:r>
          </a:p>
          <a:p>
            <a:pPr marL="38100" lvl="5">
              <a:buClr>
                <a:schemeClr val="dk2"/>
              </a:buClr>
              <a:buSzPts val="3000"/>
            </a:pPr>
            <a:endParaRPr lang="en-US" sz="2000" dirty="0">
              <a:solidFill>
                <a:schemeClr val="tx1"/>
              </a:solidFill>
              <a:latin typeface="Arial" panose="020B0604020202020204" pitchFamily="34" charset="0"/>
              <a:cs typeface="Arial" panose="020B0604020202020204" pitchFamily="34" charset="0"/>
              <a:sym typeface="Calibri"/>
            </a:endParaRPr>
          </a:p>
          <a:p>
            <a:pPr marL="38100" lvl="5">
              <a:buClr>
                <a:schemeClr val="dk2"/>
              </a:buClr>
              <a:buSzPts val="3000"/>
            </a:pPr>
            <a:r>
              <a:rPr lang="en-US" sz="2000" dirty="0">
                <a:solidFill>
                  <a:schemeClr val="tx1"/>
                </a:solidFill>
                <a:latin typeface="Arial" panose="020B0604020202020204" pitchFamily="34" charset="0"/>
                <a:cs typeface="Arial" panose="020B0604020202020204" pitchFamily="34" charset="0"/>
                <a:sym typeface="Calibri"/>
              </a:rPr>
              <a:t>KEY DATES:</a:t>
            </a:r>
          </a:p>
          <a:p>
            <a:pPr marL="914400" marR="0">
              <a:spcBef>
                <a:spcPts val="0"/>
              </a:spcBef>
              <a:spcAft>
                <a:spcPts val="0"/>
              </a:spcAft>
            </a:pP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Calibri"/>
              </a:rPr>
              <a:t>a.   </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02/24/23	Issuance of RFP</a:t>
            </a:r>
          </a:p>
          <a:p>
            <a:pPr marL="914400" marR="0">
              <a:spcBef>
                <a:spcPts val="0"/>
              </a:spcBef>
              <a:spcAft>
                <a:spcPts val="0"/>
              </a:spcAft>
            </a:pP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03/02/23	Pre-Proposal Conference</a:t>
            </a:r>
          </a:p>
          <a:p>
            <a:pPr marL="914400" marR="0">
              <a:spcBef>
                <a:spcPts val="0"/>
              </a:spcBef>
              <a:spcAft>
                <a:spcPts val="0"/>
              </a:spcAft>
            </a:pP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04/01/23	Technical Questions/Inquiries due no later than 4/01/23 at 4 PM, MST </a:t>
            </a:r>
          </a:p>
          <a:p>
            <a:pPr marL="914400" marR="0">
              <a:spcBef>
                <a:spcPts val="0"/>
              </a:spcBef>
              <a:spcAft>
                <a:spcPts val="0"/>
              </a:spcAft>
            </a:pP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04/14/23	RFP is Due, no later than 4/14/23 at </a:t>
            </a: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2 </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PM, MST</a:t>
            </a:r>
          </a:p>
          <a:p>
            <a:pPr marL="914400" marR="0">
              <a:spcBef>
                <a:spcPts val="0"/>
              </a:spcBef>
              <a:spcAft>
                <a:spcPts val="0"/>
              </a:spcAft>
            </a:pP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   05/01/23	Vendor Presentations, (if necessary)</a:t>
            </a:r>
            <a:endParaRPr lang="en-US" sz="2000" dirty="0">
              <a:solidFill>
                <a:schemeClr val="tx1"/>
              </a:solidFill>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1FC01C42-358F-A050-190B-1B0CB0294993}"/>
              </a:ext>
            </a:extLst>
          </p:cNvPr>
          <p:cNvSpPr txBox="1">
            <a:spLocks/>
          </p:cNvSpPr>
          <p:nvPr/>
        </p:nvSpPr>
        <p:spPr>
          <a:xfrm>
            <a:off x="1019850" y="606250"/>
            <a:ext cx="18063900" cy="908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535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Arial"/>
              <a:buNone/>
              <a:defRPr sz="535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Arial"/>
              <a:buNone/>
              <a:defRPr sz="535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Arial"/>
              <a:buNone/>
              <a:defRPr sz="535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Arial"/>
              <a:buNone/>
              <a:defRPr sz="535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Arial"/>
              <a:buNone/>
              <a:defRPr sz="535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Arial"/>
              <a:buNone/>
              <a:defRPr sz="535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Arial"/>
              <a:buNone/>
              <a:defRPr sz="535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Arial"/>
              <a:buNone/>
              <a:defRPr sz="5350" b="0" i="0" u="none" strike="noStrike" cap="none">
                <a:solidFill>
                  <a:srgbClr val="000000"/>
                </a:solidFill>
                <a:latin typeface="Calibri"/>
                <a:ea typeface="Calibri"/>
                <a:cs typeface="Calibri"/>
                <a:sym typeface="Calibri"/>
              </a:defRPr>
            </a:lvl9pPr>
          </a:lstStyle>
          <a:p>
            <a:pPr algn="r"/>
            <a:r>
              <a:rPr lang="en-US" sz="4400" dirty="0">
                <a:solidFill>
                  <a:schemeClr val="tx1"/>
                </a:solidFill>
                <a:latin typeface="Felix Titling" panose="04060505060202020A04" pitchFamily="82" charset="0"/>
              </a:rPr>
              <a:t>SUMMARY</a:t>
            </a:r>
          </a:p>
        </p:txBody>
      </p:sp>
    </p:spTree>
    <p:extLst>
      <p:ext uri="{BB962C8B-B14F-4D97-AF65-F5344CB8AC3E}">
        <p14:creationId xmlns:p14="http://schemas.microsoft.com/office/powerpoint/2010/main" val="1923474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2660073" y="3607723"/>
            <a:ext cx="11405062" cy="2876203"/>
          </a:xfrm>
        </p:spPr>
        <p:txBody>
          <a:bodyPr/>
          <a:lstStyle/>
          <a:p>
            <a:r>
              <a:rPr lang="en-US" sz="8800" dirty="0">
                <a:solidFill>
                  <a:schemeClr val="tx1"/>
                </a:solidFill>
                <a:latin typeface="Felix Titling" panose="04060505060202020A04" pitchFamily="82" charset="0"/>
              </a:rPr>
              <a:t>Questions and discussion</a:t>
            </a: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1270292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1202730" y="738064"/>
            <a:ext cx="18063900" cy="908100"/>
          </a:xfrm>
        </p:spPr>
        <p:txBody>
          <a:bodyPr/>
          <a:lstStyle/>
          <a:p>
            <a:pPr algn="r"/>
            <a:r>
              <a:rPr lang="en-US" sz="4400" dirty="0">
                <a:solidFill>
                  <a:schemeClr val="tx1"/>
                </a:solidFill>
                <a:latin typeface="Felix Titling" panose="04060505060202020A04" pitchFamily="82" charset="0"/>
              </a:rPr>
              <a:t>AzAHEC Structure</a:t>
            </a:r>
            <a:br>
              <a:rPr lang="en-US" dirty="0"/>
            </a:br>
            <a:endParaRPr lang="en-US" sz="2800" b="1" dirty="0"/>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3033486" y="2801257"/>
            <a:ext cx="14543314" cy="6494085"/>
          </a:xfrm>
          <a:prstGeom prst="rect">
            <a:avLst/>
          </a:prstGeom>
          <a:noFill/>
        </p:spPr>
        <p:txBody>
          <a:bodyPr wrap="square" rtlCol="0">
            <a:spAutoFit/>
          </a:bodyPr>
          <a:lstStyle/>
          <a:p>
            <a:pPr marL="38100" lvl="5">
              <a:buClr>
                <a:schemeClr val="dk2"/>
              </a:buClr>
              <a:buSzPts val="3000"/>
            </a:pPr>
            <a:r>
              <a:rPr lang="en-US" sz="3600" dirty="0">
                <a:latin typeface="+mn-lt"/>
              </a:rPr>
              <a:t>The University of Arizona (UArizona) in Tucson administers the AzAHEC Program and has formal contracts with the AzAHEC Regional Centers. The AzAHEC Program Office is organizationally located in the Office of the Senior Vice President of Health Sciences.  In collaboration with the Regional Centers, AzAHEC carries out the mission, goals, objectives and work plan by creating, coordinating and implementing a scope of work designed to address the health professions education and training needs within each Regional Center service area. </a:t>
            </a:r>
          </a:p>
          <a:p>
            <a:pPr marL="38100" lvl="5">
              <a:buClr>
                <a:schemeClr val="dk2"/>
              </a:buClr>
              <a:buSzPts val="3000"/>
            </a:pPr>
            <a:endParaRPr lang="en-US" sz="2000" dirty="0">
              <a:effectLst/>
              <a:latin typeface="+mn-lt"/>
              <a:ea typeface="Times New Roman" panose="02020603050405020304" pitchFamily="18" charset="0"/>
              <a:cs typeface="Times New Roman" panose="02020603050405020304" pitchFamily="18" charset="0"/>
            </a:endParaRPr>
          </a:p>
          <a:p>
            <a:pPr marL="38100" lvl="5">
              <a:buClr>
                <a:schemeClr val="dk2"/>
              </a:buClr>
              <a:buSzPts val="3000"/>
            </a:pPr>
            <a:endParaRPr lang="en-US" sz="2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2265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2449285" y="2106387"/>
            <a:ext cx="14336485" cy="5290456"/>
          </a:xfrm>
        </p:spPr>
        <p:txBody>
          <a:bodyPr/>
          <a:lstStyle/>
          <a:p>
            <a:r>
              <a:rPr lang="en-US" sz="8800" dirty="0">
                <a:solidFill>
                  <a:schemeClr val="tx1"/>
                </a:solidFill>
                <a:latin typeface="Felix Titling" panose="04060505060202020A04" pitchFamily="82" charset="0"/>
              </a:rPr>
              <a:t>statutory requirements</a:t>
            </a:r>
            <a:endParaRPr lang="en-US" sz="4800" i="1" dirty="0">
              <a:solidFill>
                <a:schemeClr val="tx1"/>
              </a:solidFill>
              <a:latin typeface="Felix Titling" panose="04060505060202020A04" pitchFamily="82" charset="0"/>
            </a:endParaRP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357420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1202730" y="738064"/>
            <a:ext cx="18063900" cy="908100"/>
          </a:xfrm>
        </p:spPr>
        <p:txBody>
          <a:bodyPr/>
          <a:lstStyle/>
          <a:p>
            <a:pPr algn="r"/>
            <a:r>
              <a:rPr lang="en-US" sz="4400" dirty="0">
                <a:solidFill>
                  <a:schemeClr val="tx1"/>
                </a:solidFill>
                <a:latin typeface="Felix Titling" panose="04060505060202020A04" pitchFamily="82" charset="0"/>
              </a:rPr>
              <a:t>Statutory Requirements</a:t>
            </a:r>
            <a:br>
              <a:rPr lang="en-US" dirty="0"/>
            </a:br>
            <a:endParaRPr lang="en-US" sz="2800" b="1" dirty="0"/>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
        <p:nvSpPr>
          <p:cNvPr id="4" name="TextBox 3">
            <a:extLst>
              <a:ext uri="{FF2B5EF4-FFF2-40B4-BE49-F238E27FC236}">
                <a16:creationId xmlns:a16="http://schemas.microsoft.com/office/drawing/2014/main" id="{2425267C-36FD-504B-B597-D903ACAE57E0}"/>
              </a:ext>
            </a:extLst>
          </p:cNvPr>
          <p:cNvSpPr txBox="1"/>
          <p:nvPr/>
        </p:nvSpPr>
        <p:spPr>
          <a:xfrm>
            <a:off x="1633928" y="1858780"/>
            <a:ext cx="17449822" cy="8710077"/>
          </a:xfrm>
          <a:prstGeom prst="rect">
            <a:avLst/>
          </a:prstGeom>
          <a:noFill/>
        </p:spPr>
        <p:txBody>
          <a:bodyPr wrap="square" rtlCol="0">
            <a:spAutoFit/>
          </a:bodyPr>
          <a:lstStyle/>
          <a:p>
            <a:pPr marL="38100" lvl="5">
              <a:buClr>
                <a:schemeClr val="dk2"/>
              </a:buClr>
              <a:buSzPts val="3000"/>
            </a:pPr>
            <a:r>
              <a:rPr lang="en-US" sz="2800" dirty="0"/>
              <a:t>Arizona AHEC is one of approximately 56 national programs responsive to federal funding from Health Resources and Services Administration (HRSA).  Statutory requirements are specified by HRSA for students and health professionals living, learning or working in rural and underserved communities.  To achieve these requirements, AzAHEC Regional Centers are required to:	</a:t>
            </a:r>
          </a:p>
          <a:p>
            <a:pPr marL="552450" lvl="5" indent="-514350">
              <a:buClr>
                <a:schemeClr val="dk2"/>
              </a:buClr>
              <a:buSzPts val="3000"/>
              <a:buFont typeface="Arial"/>
              <a:buAutoNum type="arabicPeriod"/>
            </a:pPr>
            <a:r>
              <a:rPr lang="en-US" sz="2800" dirty="0"/>
              <a:t>Provide education and training activities inclusive of community-based experiential training (CBET) with field placements and clinical rotations for health professions trainees (i.e., students and residents.)</a:t>
            </a:r>
          </a:p>
          <a:p>
            <a:pPr marL="552450" lvl="5" indent="-514350">
              <a:buClr>
                <a:schemeClr val="dk2"/>
              </a:buClr>
              <a:buSzPts val="3000"/>
              <a:buFont typeface="Arial"/>
              <a:buAutoNum type="arabicPeriod"/>
            </a:pPr>
            <a:r>
              <a:rPr lang="en-US" sz="2800" dirty="0"/>
              <a:t>Provide an AHEC Scholars Program inclusive of interdisciplinary community-based immersions.</a:t>
            </a:r>
          </a:p>
          <a:p>
            <a:pPr marL="552450" lvl="5" indent="-514350">
              <a:buClr>
                <a:schemeClr val="dk2"/>
              </a:buClr>
              <a:buSzPts val="3000"/>
              <a:buFont typeface="Arial"/>
              <a:buAutoNum type="arabicPeriod"/>
            </a:pPr>
            <a:r>
              <a:rPr lang="en-US" sz="2800" dirty="0"/>
              <a:t>Provide a health professions pipeline program through recruitment, training, interactive and didactic structured activities for high school students (grades 9-12) and pre-health professions undergraduates with emphasis on health careers, including public health. </a:t>
            </a:r>
          </a:p>
          <a:p>
            <a:pPr marL="552450" lvl="5" indent="-514350">
              <a:buClr>
                <a:schemeClr val="dk2"/>
              </a:buClr>
              <a:buSzPts val="3000"/>
              <a:buFont typeface="Arial"/>
              <a:buAutoNum type="arabicPeriod"/>
            </a:pPr>
            <a:r>
              <a:rPr lang="en-US" sz="2800" dirty="0"/>
              <a:t>Provide continuing education and professional development for currently practicing health professionals.</a:t>
            </a:r>
          </a:p>
          <a:p>
            <a:pPr marL="38100" lvl="5">
              <a:buClr>
                <a:schemeClr val="dk2"/>
              </a:buClr>
              <a:buSzPts val="3000"/>
            </a:pPr>
            <a:endParaRPr lang="en-US" sz="2800" dirty="0">
              <a:latin typeface="Calibri" panose="020F0502020204030204" pitchFamily="34" charset="0"/>
              <a:cs typeface="Calibri" panose="020F0502020204030204" pitchFamily="34" charset="0"/>
            </a:endParaRPr>
          </a:p>
          <a:p>
            <a:pPr marL="38100" lvl="5">
              <a:buClr>
                <a:schemeClr val="dk2"/>
              </a:buClr>
              <a:buSzPts val="3000"/>
            </a:pPr>
            <a:r>
              <a:rPr lang="en-US" sz="2800" dirty="0"/>
              <a:t>Matching funds for the Arizona AHEC Program are additionally provided through Arizona State Lottery Funds and emphasize these same core areas as well as some related activities:</a:t>
            </a:r>
          </a:p>
          <a:p>
            <a:pPr marL="38100" lvl="5">
              <a:buClr>
                <a:schemeClr val="dk2"/>
              </a:buClr>
              <a:buSzPts val="3000"/>
            </a:pPr>
            <a:r>
              <a:rPr lang="en-US" sz="2800" dirty="0"/>
              <a:t> </a:t>
            </a:r>
          </a:p>
          <a:p>
            <a:pPr marL="552450" lvl="5" indent="-514350">
              <a:buClr>
                <a:schemeClr val="dk2"/>
              </a:buClr>
              <a:buSzPts val="3000"/>
              <a:buFont typeface="Arial"/>
              <a:buAutoNum type="arabicPeriod"/>
            </a:pPr>
            <a:r>
              <a:rPr lang="en-US" sz="2800" dirty="0"/>
              <a:t>Provide health professions pipeline activities for elementary and middle school students (grades K-8). </a:t>
            </a:r>
          </a:p>
          <a:p>
            <a:pPr marL="552450" lvl="5" indent="-514350">
              <a:buClr>
                <a:schemeClr val="dk2"/>
              </a:buClr>
              <a:buSzPts val="3000"/>
              <a:buFont typeface="Arial"/>
              <a:buAutoNum type="arabicPeriod"/>
            </a:pPr>
            <a:r>
              <a:rPr lang="en-US" sz="2800" dirty="0"/>
              <a:t>Provide health-related information for community members who are not students or health professionals.</a:t>
            </a:r>
          </a:p>
          <a:p>
            <a:pPr marL="552450" lvl="5" indent="-514350">
              <a:buClr>
                <a:schemeClr val="dk2"/>
              </a:buClr>
              <a:buSzPts val="3000"/>
              <a:buAutoNum type="arabicPeriod"/>
            </a:pPr>
            <a:endParaRPr lang="en-US" sz="2800" dirty="0"/>
          </a:p>
          <a:p>
            <a:pPr marL="552450" lvl="5" indent="-514350">
              <a:buClr>
                <a:schemeClr val="dk2"/>
              </a:buClr>
              <a:buSzPts val="3000"/>
              <a:buAutoNum type="arabicPeriod"/>
            </a:pPr>
            <a:endParaRPr lang="en-US" sz="2800" dirty="0"/>
          </a:p>
          <a:p>
            <a:pPr marL="38100" lvl="5">
              <a:buClr>
                <a:schemeClr val="dk2"/>
              </a:buClr>
              <a:buSzPts val="3000"/>
            </a:pPr>
            <a:endParaRPr lang="en-US" sz="2800" dirty="0"/>
          </a:p>
        </p:txBody>
      </p:sp>
    </p:spTree>
    <p:extLst>
      <p:ext uri="{BB962C8B-B14F-4D97-AF65-F5344CB8AC3E}">
        <p14:creationId xmlns:p14="http://schemas.microsoft.com/office/powerpoint/2010/main" val="4055914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A94-251C-EF46-86DB-C05EF7DD5948}"/>
              </a:ext>
            </a:extLst>
          </p:cNvPr>
          <p:cNvSpPr>
            <a:spLocks noGrp="1"/>
          </p:cNvSpPr>
          <p:nvPr>
            <p:ph type="title"/>
          </p:nvPr>
        </p:nvSpPr>
        <p:spPr>
          <a:xfrm>
            <a:off x="2449285" y="2106387"/>
            <a:ext cx="14336485" cy="5290456"/>
          </a:xfrm>
        </p:spPr>
        <p:txBody>
          <a:bodyPr/>
          <a:lstStyle/>
          <a:p>
            <a:r>
              <a:rPr lang="en-US" sz="8800" dirty="0">
                <a:solidFill>
                  <a:schemeClr val="tx1"/>
                </a:solidFill>
                <a:latin typeface="Felix Titling" panose="04060505060202020A04" pitchFamily="82" charset="0"/>
              </a:rPr>
              <a:t>statutory requirements</a:t>
            </a:r>
            <a:br>
              <a:rPr lang="en-US" sz="8800" dirty="0">
                <a:solidFill>
                  <a:schemeClr val="tx1"/>
                </a:solidFill>
                <a:latin typeface="Felix Titling" panose="04060505060202020A04" pitchFamily="82" charset="0"/>
              </a:rPr>
            </a:br>
            <a:r>
              <a:rPr lang="en-US" sz="8800" dirty="0">
                <a:solidFill>
                  <a:schemeClr val="tx1"/>
                </a:solidFill>
                <a:latin typeface="Felix Titling" panose="04060505060202020A04" pitchFamily="82" charset="0"/>
              </a:rPr>
              <a:t>implementation</a:t>
            </a:r>
            <a:endParaRPr lang="en-US" sz="4800" i="1" dirty="0">
              <a:solidFill>
                <a:schemeClr val="tx1"/>
              </a:solidFill>
              <a:latin typeface="Felix Titling" panose="04060505060202020A04" pitchFamily="82" charset="0"/>
            </a:endParaRPr>
          </a:p>
        </p:txBody>
      </p:sp>
      <p:sp>
        <p:nvSpPr>
          <p:cNvPr id="3" name="Subtitle 2">
            <a:extLst>
              <a:ext uri="{FF2B5EF4-FFF2-40B4-BE49-F238E27FC236}">
                <a16:creationId xmlns:a16="http://schemas.microsoft.com/office/drawing/2014/main" id="{8CCEFF16-34E0-7E48-A64D-01EBA6092651}"/>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3878084522"/>
      </p:ext>
    </p:extLst>
  </p:cSld>
  <p:clrMapOvr>
    <a:masterClrMapping/>
  </p:clrMapOvr>
</p:sld>
</file>

<file path=ppt/theme/theme1.xml><?xml version="1.0" encoding="utf-8"?>
<a:theme xmlns:a="http://schemas.openxmlformats.org/drawingml/2006/main" name="UofA Provost Theme">
  <a:themeElements>
    <a:clrScheme name="Office">
      <a:dk1>
        <a:srgbClr val="000000"/>
      </a:dk1>
      <a:lt1>
        <a:srgbClr val="FFFFFF"/>
      </a:lt1>
      <a:dk2>
        <a:srgbClr val="0C234B"/>
      </a:dk2>
      <a:lt2>
        <a:srgbClr val="AB0520"/>
      </a:lt2>
      <a:accent1>
        <a:srgbClr val="81D3EB"/>
      </a:accent1>
      <a:accent2>
        <a:srgbClr val="378DBD"/>
      </a:accent2>
      <a:accent3>
        <a:srgbClr val="1E5288"/>
      </a:accent3>
      <a:accent4>
        <a:srgbClr val="EF4056"/>
      </a:accent4>
      <a:accent5>
        <a:srgbClr val="8B0015"/>
      </a:accent5>
      <a:accent6>
        <a:srgbClr val="007D84"/>
      </a:accent6>
      <a:hlink>
        <a:srgbClr val="E2E9E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BF6F6237A9CD4596CE6AD36839062C" ma:contentTypeVersion="17" ma:contentTypeDescription="Create a new document." ma:contentTypeScope="" ma:versionID="b5c3e4489ef910cbbe3cf71e0d5c1566">
  <xsd:schema xmlns:xsd="http://www.w3.org/2001/XMLSchema" xmlns:xs="http://www.w3.org/2001/XMLSchema" xmlns:p="http://schemas.microsoft.com/office/2006/metadata/properties" xmlns:ns2="56496247-db85-4544-8f45-fec72be7f714" xmlns:ns3="79c44693-614c-4956-bf1e-3175e42ff3ac" targetNamespace="http://schemas.microsoft.com/office/2006/metadata/properties" ma:root="true" ma:fieldsID="e5dae0fb5403b57f7384c46c631e68fb" ns2:_="" ns3:_="">
    <xsd:import namespace="56496247-db85-4544-8f45-fec72be7f714"/>
    <xsd:import namespace="79c44693-614c-4956-bf1e-3175e42ff3a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lcf76f155ced4ddcb4097134ff3c332f" minOccurs="0"/>
                <xsd:element ref="ns3:TaxCatchAll" minOccurs="0"/>
                <xsd:element ref="ns2:MediaLengthInSeconds" minOccurs="0"/>
                <xsd:element ref="ns2:Respons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496247-db85-4544-8f45-fec72be7f7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Responses" ma:index="24" nillable="true" ma:displayName="Responses" ma:format="Dropdown" ma:internalName="Respons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c44693-614c-4956-bf1e-3175e42ff3a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7cdb3a7-147b-4cfb-8bf3-ce62fad17580}" ma:internalName="TaxCatchAll" ma:showField="CatchAllData" ma:web="79c44693-614c-4956-bf1e-3175e42ff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356C95-9A50-4AF8-BF74-11846E1CBC07}"/>
</file>

<file path=customXml/itemProps2.xml><?xml version="1.0" encoding="utf-8"?>
<ds:datastoreItem xmlns:ds="http://schemas.openxmlformats.org/officeDocument/2006/customXml" ds:itemID="{85069F61-6B99-4BB6-9CB7-FB128DD7942D}"/>
</file>

<file path=docProps/app.xml><?xml version="1.0" encoding="utf-8"?>
<Properties xmlns="http://schemas.openxmlformats.org/officeDocument/2006/extended-properties" xmlns:vt="http://schemas.openxmlformats.org/officeDocument/2006/docPropsVTypes">
  <TotalTime>13875</TotalTime>
  <Words>3731</Words>
  <Application>Microsoft Office PowerPoint</Application>
  <PresentationFormat>Custom</PresentationFormat>
  <Paragraphs>282</Paragraphs>
  <Slides>51</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Felix Titling</vt:lpstr>
      <vt:lpstr>Wingdings</vt:lpstr>
      <vt:lpstr>UofA Provost Theme</vt:lpstr>
      <vt:lpstr>PowerPoint Presentation</vt:lpstr>
      <vt:lpstr>Welcome! Pre-Proposal Conference </vt:lpstr>
      <vt:lpstr>AGENDA</vt:lpstr>
      <vt:lpstr>Arizona ahec introduction and overview   Pages 27-34 of rfp</vt:lpstr>
      <vt:lpstr>AzAHEC mission </vt:lpstr>
      <vt:lpstr>AzAHEC Structure </vt:lpstr>
      <vt:lpstr>statutory requirements</vt:lpstr>
      <vt:lpstr>Statutory Requirements </vt:lpstr>
      <vt:lpstr>statutory requirements implementation</vt:lpstr>
      <vt:lpstr>Community based experiential training </vt:lpstr>
      <vt:lpstr>RURAL HEALTH PROFESSIONS PROGRAMS  south campus residencies </vt:lpstr>
      <vt:lpstr>Clinical rotations </vt:lpstr>
      <vt:lpstr>AHEC SCHOLARS PROGRAM </vt:lpstr>
      <vt:lpstr>PIPELINE PROGRAMS </vt:lpstr>
      <vt:lpstr>Continuing education continuing professional development </vt:lpstr>
      <vt:lpstr>Center organization structure,  administrative guidance and special considerations  Pages 34-35 of rfp</vt:lpstr>
      <vt:lpstr>CENTER ORGANIZATION STRUCTURE</vt:lpstr>
      <vt:lpstr>                                                         ORGANIZATION STRUCTURE   The applicant must be a public or non-profit private organization whose structure, governance and operation are  independent from AzAHEC, UArizona and the Arizona Board of Regents.  This may include hospitals, health  organizations with accredited primary care training programs and others not operating a school of medicine or  osteopathic medicine.     The applicant must designate a Center Director to oversee the AHEC program who will work on AzAHEC  activities not less than 75% FTE.     The applicant must have an advisory board of 10-20 people consisting of health care providers and consumers.   Membership must reflect the ethnic representation of the applicant agency’s geographic area.  Board chair (or  equivalent) must be present at AzAHEC Commission Meetings.    </vt:lpstr>
      <vt:lpstr>Administrative guidance and Special consideration</vt:lpstr>
      <vt:lpstr>                                                            ADMINISTRATIVE GUIDANCE   Applicants should identify linkages to Historically Black Colleges and Universities, Hispanic Serving  Institutions, and/or Tribal Colleges and Universities and improving the quality of life for African  Americans, Latinos, Asian Americans and Pacific Islanders, and American Indians and Alaska Natives as  strategies to obtain highly qualified, culturally competent, underrepresented health care professionals  who will work in medically underserved areas. Applicants may identify and select a collaborative  partner for the activities listed above.   </vt:lpstr>
      <vt:lpstr>                                                                SPECIAL CONSIDERATION     Special consideration will be given to applicants who:  1. provide primary care services and are implementation-ready to train medical and other health  professions students, and/or are ready to train health professions students (undergraduate, graduate  and postgraduate  2. provide health professions preparation programs for grades 9-16 (i.e., high school and  undergraduate level) students,   3.       provide continuing professional development for practicing providers. </vt:lpstr>
      <vt:lpstr>OVERVIEW OF PROPOSAL contents  Pages 35-38 of RFP  </vt:lpstr>
      <vt:lpstr>PROPOSAL timeline</vt:lpstr>
      <vt:lpstr>PROPOSAL FORMATTING</vt:lpstr>
      <vt:lpstr>                                                               OVERVIEW OF PROPOSALS Proposal Narrative must include the following: Executive Summary Regional Needs Assessment  AHEC Program Required Activities  Leadership  Administrative Infrastructure  Collaborative Partners  Letters of Collaboration or Support  Proposal Workplan and Budget Development must include completion of the following: CBET Schedule Performance Schedule Activities Schedule Budget Template Budget Justification  </vt:lpstr>
      <vt:lpstr>PROPOSAL narrative  </vt:lpstr>
      <vt:lpstr>EXECUTIVE SUMMARY</vt:lpstr>
      <vt:lpstr>Executive Summary</vt:lpstr>
      <vt:lpstr>Regional needs assessment</vt:lpstr>
      <vt:lpstr>Regional Needs Assessment</vt:lpstr>
      <vt:lpstr>PROGRAM REQUIRED ACTIVITIES</vt:lpstr>
      <vt:lpstr>Program Required Activities</vt:lpstr>
      <vt:lpstr>Leadership    </vt:lpstr>
      <vt:lpstr>LEADERSHIP</vt:lpstr>
      <vt:lpstr>Administrative Infrastructure</vt:lpstr>
      <vt:lpstr>Administrative Infrastructure</vt:lpstr>
      <vt:lpstr>COLLABORATIVE PARTNERS</vt:lpstr>
      <vt:lpstr>Collaborative Partners</vt:lpstr>
      <vt:lpstr>Letters of collaboration and support</vt:lpstr>
      <vt:lpstr>Letters of collaboration and Support</vt:lpstr>
      <vt:lpstr>PROPOSal WORKPLAN AND BUDGET DEVELOPMENT  Attachment one</vt:lpstr>
      <vt:lpstr>PROPOSAL WORKPLAN AND BUDGET DEVELOPMENT</vt:lpstr>
      <vt:lpstr>Workplan and budget development Overview</vt:lpstr>
      <vt:lpstr>CBET SCHEDULE</vt:lpstr>
      <vt:lpstr>Performance schedule</vt:lpstr>
      <vt:lpstr>ACTIVITIES schedule</vt:lpstr>
      <vt:lpstr>Budget template</vt:lpstr>
      <vt:lpstr>Budget justification</vt:lpstr>
      <vt:lpstr>PROPOSAL CONTENTS SUMMARY</vt:lpstr>
      <vt:lpstr> </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Zuniga</dc:creator>
  <cp:lastModifiedBy>Zuniga, Jennifer E - (jzuniga)</cp:lastModifiedBy>
  <cp:revision>155</cp:revision>
  <dcterms:modified xsi:type="dcterms:W3CDTF">2023-03-09T23:13:30Z</dcterms:modified>
</cp:coreProperties>
</file>